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8" r:id="rId1"/>
    <p:sldMasterId id="2147483993" r:id="rId2"/>
  </p:sldMasterIdLst>
  <p:notesMasterIdLst>
    <p:notesMasterId r:id="rId102"/>
  </p:notesMasterIdLst>
  <p:handoutMasterIdLst>
    <p:handoutMasterId r:id="rId103"/>
  </p:handoutMasterIdLst>
  <p:sldIdLst>
    <p:sldId id="372" r:id="rId3"/>
    <p:sldId id="843" r:id="rId4"/>
    <p:sldId id="844" r:id="rId5"/>
    <p:sldId id="845" r:id="rId6"/>
    <p:sldId id="846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57" r:id="rId18"/>
    <p:sldId id="858" r:id="rId19"/>
    <p:sldId id="859" r:id="rId20"/>
    <p:sldId id="860" r:id="rId21"/>
    <p:sldId id="861" r:id="rId22"/>
    <p:sldId id="862" r:id="rId23"/>
    <p:sldId id="863" r:id="rId24"/>
    <p:sldId id="864" r:id="rId25"/>
    <p:sldId id="865" r:id="rId26"/>
    <p:sldId id="866" r:id="rId27"/>
    <p:sldId id="867" r:id="rId28"/>
    <p:sldId id="868" r:id="rId29"/>
    <p:sldId id="869" r:id="rId30"/>
    <p:sldId id="870" r:id="rId31"/>
    <p:sldId id="871" r:id="rId32"/>
    <p:sldId id="872" r:id="rId33"/>
    <p:sldId id="873" r:id="rId34"/>
    <p:sldId id="874" r:id="rId35"/>
    <p:sldId id="875" r:id="rId36"/>
    <p:sldId id="876" r:id="rId37"/>
    <p:sldId id="877" r:id="rId38"/>
    <p:sldId id="878" r:id="rId39"/>
    <p:sldId id="879" r:id="rId40"/>
    <p:sldId id="880" r:id="rId41"/>
    <p:sldId id="881" r:id="rId42"/>
    <p:sldId id="882" r:id="rId43"/>
    <p:sldId id="884" r:id="rId44"/>
    <p:sldId id="899" r:id="rId45"/>
    <p:sldId id="883" r:id="rId46"/>
    <p:sldId id="885" r:id="rId47"/>
    <p:sldId id="886" r:id="rId48"/>
    <p:sldId id="887" r:id="rId49"/>
    <p:sldId id="888" r:id="rId50"/>
    <p:sldId id="889" r:id="rId51"/>
    <p:sldId id="890" r:id="rId52"/>
    <p:sldId id="891" r:id="rId53"/>
    <p:sldId id="892" r:id="rId54"/>
    <p:sldId id="893" r:id="rId55"/>
    <p:sldId id="894" r:id="rId56"/>
    <p:sldId id="895" r:id="rId57"/>
    <p:sldId id="896" r:id="rId58"/>
    <p:sldId id="897" r:id="rId59"/>
    <p:sldId id="898" r:id="rId60"/>
    <p:sldId id="833" r:id="rId61"/>
    <p:sldId id="834" r:id="rId62"/>
    <p:sldId id="832" r:id="rId63"/>
    <p:sldId id="674" r:id="rId64"/>
    <p:sldId id="770" r:id="rId65"/>
    <p:sldId id="771" r:id="rId66"/>
    <p:sldId id="666" r:id="rId67"/>
    <p:sldId id="675" r:id="rId68"/>
    <p:sldId id="677" r:id="rId69"/>
    <p:sldId id="678" r:id="rId70"/>
    <p:sldId id="841" r:id="rId71"/>
    <p:sldId id="835" r:id="rId72"/>
    <p:sldId id="836" r:id="rId73"/>
    <p:sldId id="837" r:id="rId74"/>
    <p:sldId id="838" r:id="rId75"/>
    <p:sldId id="839" r:id="rId76"/>
    <p:sldId id="840" r:id="rId77"/>
    <p:sldId id="725" r:id="rId78"/>
    <p:sldId id="726" r:id="rId79"/>
    <p:sldId id="727" r:id="rId80"/>
    <p:sldId id="728" r:id="rId81"/>
    <p:sldId id="729" r:id="rId82"/>
    <p:sldId id="730" r:id="rId83"/>
    <p:sldId id="731" r:id="rId84"/>
    <p:sldId id="732" r:id="rId85"/>
    <p:sldId id="733" r:id="rId86"/>
    <p:sldId id="734" r:id="rId87"/>
    <p:sldId id="735" r:id="rId88"/>
    <p:sldId id="736" r:id="rId89"/>
    <p:sldId id="737" r:id="rId90"/>
    <p:sldId id="738" r:id="rId91"/>
    <p:sldId id="694" r:id="rId92"/>
    <p:sldId id="686" r:id="rId93"/>
    <p:sldId id="773" r:id="rId94"/>
    <p:sldId id="820" r:id="rId95"/>
    <p:sldId id="762" r:id="rId96"/>
    <p:sldId id="829" r:id="rId97"/>
    <p:sldId id="819" r:id="rId98"/>
    <p:sldId id="811" r:id="rId99"/>
    <p:sldId id="827" r:id="rId100"/>
    <p:sldId id="821" r:id="rId101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45A8"/>
    <a:srgbClr val="032293"/>
    <a:srgbClr val="B3B3B3"/>
    <a:srgbClr val="66FFFF"/>
    <a:srgbClr val="FF66FF"/>
    <a:srgbClr val="00FF00"/>
    <a:srgbClr val="FF8000"/>
    <a:srgbClr val="CC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8" autoAdjust="0"/>
    <p:restoredTop sz="95494" autoAdjust="0"/>
  </p:normalViewPr>
  <p:slideViewPr>
    <p:cSldViewPr snapToGrid="0" snapToObjects="1">
      <p:cViewPr varScale="1">
        <p:scale>
          <a:sx n="92" d="100"/>
          <a:sy n="92" d="100"/>
        </p:scale>
        <p:origin x="-13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FDED7-F52A-A040-8A0C-30E78271D53A}" type="slidenum">
              <a:rPr lang="en-US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2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0459D3-C8EB-9B47-BBA0-BB241F78F8CC}" type="slidenum">
              <a:rPr lang="en-US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4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33EB4-8789-A242-B0B7-FDB5DE7AE03C}" type="slidenum">
              <a:rPr lang="en-US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6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C9E4DF-0BE9-324D-AAEB-2D236FD9F784}" type="slidenum">
              <a:rPr lang="en-US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8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918F8-A51B-1547-8F05-833A8AD4C8C8}" type="slidenum">
              <a:rPr lang="en-US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0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63272-D2F5-D947-BBE2-33B3E147A8EE}" type="slidenum">
              <a:rPr lang="en-US">
                <a:solidFill>
                  <a:srgbClr val="000000"/>
                </a:solidFill>
              </a:rPr>
              <a:pPr/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2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F3BA0-2CB8-1342-9347-7A307D86B1D7}" type="slidenum">
              <a:rPr lang="en-US">
                <a:solidFill>
                  <a:srgbClr val="000000"/>
                </a:solidFill>
              </a:rPr>
              <a:pPr/>
              <a:t>57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4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B40C5-A87E-E143-9824-4A03A4E6E517}" type="slidenum">
              <a:rPr lang="en-US">
                <a:solidFill>
                  <a:srgbClr val="000000"/>
                </a:solidFill>
              </a:rPr>
              <a:pPr/>
              <a:t>58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68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73015-E34F-854A-A09E-031A54484B82}" type="slidenum">
              <a:rPr lang="en-US">
                <a:solidFill>
                  <a:srgbClr val="000000"/>
                </a:solidFill>
              </a:rPr>
              <a:pPr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7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6F8BBA-2C94-984E-B8C0-B9076F53367E}" type="slidenum">
              <a:rPr lang="en-US">
                <a:solidFill>
                  <a:srgbClr val="000000"/>
                </a:solidFill>
              </a:rPr>
              <a:pPr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9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JLA: Circled what OWL2-QL cannot represent</a:t>
            </a:r>
            <a:r>
              <a:rPr lang="en-US" baseline="0" dirty="0" smtClean="0"/>
              <a:t> … Not too bad for a much better complexity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8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D92A1-4EBC-4D41-B6C6-0058CF5F4BF0}" type="slidenum">
              <a:rPr lang="en-US">
                <a:solidFill>
                  <a:srgbClr val="000000"/>
                </a:solidFill>
              </a:rPr>
              <a:pPr/>
              <a:t>78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FB848E-25A3-4E43-8163-59705BFF7CF6}" type="slidenum">
              <a:rPr lang="en-US">
                <a:solidFill>
                  <a:srgbClr val="000000"/>
                </a:solidFill>
              </a:rPr>
              <a:pPr/>
              <a:t>79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81A4D-6882-704B-8E2D-BB67A0A12545}" type="slidenum">
              <a:rPr lang="en-US">
                <a:solidFill>
                  <a:srgbClr val="000000"/>
                </a:solidFill>
              </a:rPr>
              <a:pPr/>
              <a:t>80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56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B88E0-DF45-1943-96E7-5B9E5850CBCB}" type="slidenum">
              <a:rPr lang="en-US">
                <a:solidFill>
                  <a:srgbClr val="000000"/>
                </a:solidFill>
              </a:rPr>
              <a:pPr/>
              <a:t>81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7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EA952-92CC-B545-8959-2C10B769F8BB}" type="slidenum">
              <a:rPr lang="en-US">
                <a:solidFill>
                  <a:srgbClr val="000000"/>
                </a:solidFill>
              </a:rPr>
              <a:pPr/>
              <a:t>82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9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247D8-1B72-0940-B733-8C4631DE0EC8}" type="slidenum">
              <a:rPr lang="en-US">
                <a:solidFill>
                  <a:srgbClr val="000000"/>
                </a:solidFill>
              </a:rPr>
              <a:pPr/>
              <a:t>83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2122A-08F8-DE47-8EB8-BA1E99D20F02}" type="slidenum">
              <a:rPr lang="en-US">
                <a:solidFill>
                  <a:srgbClr val="000000"/>
                </a:solidFill>
              </a:rPr>
              <a:pPr/>
              <a:t>84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924D31-782C-4C41-9928-6EA70CCA8946}" type="slidenum">
              <a:rPr lang="en-US">
                <a:solidFill>
                  <a:srgbClr val="000000"/>
                </a:solidFill>
              </a:rPr>
              <a:pPr/>
              <a:t>85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56567F-1BCA-CC42-A27C-BBA5C5FD258A}" type="slidenum">
              <a:rPr lang="en-US">
                <a:solidFill>
                  <a:srgbClr val="000000"/>
                </a:solidFill>
              </a:rPr>
              <a:pPr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7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2F3F3-4798-B943-870B-E0D89718516B}" type="slidenum">
              <a:rPr lang="en-US">
                <a:solidFill>
                  <a:srgbClr val="000000"/>
                </a:solidFill>
              </a:rPr>
              <a:pPr/>
              <a:t>87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JLA: </a:t>
            </a:r>
            <a:r>
              <a:rPr lang="en-US" dirty="0" err="1" smtClean="0"/>
              <a:t>Abox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unsatisfiable</a:t>
            </a:r>
            <a:r>
              <a:rPr lang="en-US" baseline="0" dirty="0" smtClean="0"/>
              <a:t> for 2 reasons: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Professors and students are disjoint. The first argument of teaches must be a professor. John is a student. But john teaches databases.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inverse of teaches (let</a:t>
            </a:r>
            <a:r>
              <a:rPr lang="fr-FR" baseline="0" dirty="0" smtClean="0"/>
              <a:t>’</a:t>
            </a:r>
            <a:r>
              <a:rPr lang="en-US" baseline="0" dirty="0" smtClean="0"/>
              <a:t>s call it “is-taught-by”)  is functional (single valued). That is, a course can only be taught by one professor. However databases is taught by two individuals.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77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DC3A34-9B1C-FF4B-9BD4-BAA78B0AFDE2}" type="slidenum">
              <a:rPr lang="en-US">
                <a:solidFill>
                  <a:srgbClr val="000000"/>
                </a:solidFill>
              </a:rPr>
              <a:pPr/>
              <a:t>88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F77CA-75E0-6F41-8556-E38B0B25E231}" type="slidenum">
              <a:rPr lang="en-US">
                <a:solidFill>
                  <a:srgbClr val="000000"/>
                </a:solidFill>
              </a:rPr>
              <a:pPr/>
              <a:t>89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4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2C23A5-7F06-5346-8800-A0A06BA8ABC7}" type="slidenum">
              <a:rPr lang="en-US"/>
              <a:pPr/>
              <a:t>97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7550" y="542925"/>
            <a:ext cx="2882900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294" y="2921000"/>
            <a:ext cx="5027414" cy="553810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99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DE8B3-7E0D-0948-A404-AFCB77162845}" type="slidenum">
              <a:rPr lang="en-US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4F5923-25DE-8643-95CC-430BD939104E}" type="slidenum">
              <a:rPr lang="en-US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2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34B333-4349-9346-BD1D-440527F1B1BD}" type="slidenum">
              <a:rPr lang="en-US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4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0FFA6-E146-064F-8B52-FC700652F609}" type="slidenum">
              <a:rPr lang="en-US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B6122B-080F-714A-9FB5-95610BB729B6}" type="slidenum">
              <a:rPr lang="en-US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8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E63FF-D285-2F4B-A059-D3BE2DE76B46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0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B3AA7-648E-40E2-A7AC-635B45C5E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24D5F-C380-43D4-A9E4-E0847F7712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9B11F-8889-432E-91F6-A16AC8F8C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403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E26E88B-2F71-5A49-8B0C-3D4A011252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40327" name="Picture 7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8" name="Picture 8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9" name="Picture 9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54"/>
          <a:stretch>
            <a:fillRect/>
          </a:stretch>
        </p:blipFill>
        <p:spPr bwMode="auto">
          <a:xfrm>
            <a:off x="7162800" y="6437313"/>
            <a:ext cx="1981200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3D169D1-4DF5-2E41-A1F1-D5E0CA6A34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CAD37B48-C65F-F342-9383-54DE271C62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0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0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B4EFA21-860A-0F47-840D-3743ED2E5B7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7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E42F5A2-FF28-DC48-9DB4-15812EF46D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6446B948-DA08-E844-B2FF-F61E0D249E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D77BB73-0AF2-5C4B-868C-8600E3A861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4AD42E5-DA76-FC46-9520-CC13300435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22D5C7D-7003-5148-8B5E-AAF3EBD4A8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7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1A26827-E50F-844D-9679-DAF128BCB1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733425"/>
            <a:ext cx="5684837" cy="5430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A11EB728-4D6B-1545-BCAF-80F64ACEE8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93431"/>
            <a:ext cx="7659687" cy="1168400"/>
          </a:xfrm>
        </p:spPr>
        <p:txBody>
          <a:bodyPr anchor="t"/>
          <a:lstStyle>
            <a:lvl1pPr algn="l">
              <a:defRPr sz="4400" b="0" cap="none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4813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E40E2-C5DD-4A1C-AF1C-2C8A4871C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44" y="274638"/>
            <a:ext cx="7620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4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4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8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8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37878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8549639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381000"/>
            <a:ext cx="8537879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893627"/>
            <a:ext cx="8537879" cy="5244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7964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600200"/>
            <a:ext cx="82796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2" r:id="rId9"/>
    <p:sldLayoutId id="2147483989" r:id="rId10"/>
    <p:sldLayoutId id="2147483990" r:id="rId11"/>
    <p:sldLayoutId id="2147483991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/>
  <p:txStyles>
    <p:titleStyle>
      <a:lvl1pPr algn="l" rtl="0" fontAlgn="base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9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04888" indent="-228600" algn="l" rtl="0" fontAlgn="base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fontAlgn="base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fontAlgn="base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2" name="Rectangle 6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92163" y="733425"/>
            <a:ext cx="77755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93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8513" y="1581150"/>
            <a:ext cx="7775575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93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GB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fld id="{1C288FE9-25FB-B640-B5D0-465DE0D4ADA0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10" name="Text Box 14"/>
          <p:cNvSpPr txBox="1">
            <a:spLocks noChangeArrowheads="1"/>
          </p:cNvSpPr>
          <p:nvPr/>
        </p:nvSpPr>
        <p:spPr bwMode="auto">
          <a:xfrm>
            <a:off x="830263" y="6235700"/>
            <a:ext cx="1841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sz="800" smtClean="0">
              <a:solidFill>
                <a:srgbClr val="959597"/>
              </a:solidFill>
              <a:latin typeface="TheSans B5 Plain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wmf"/><Relationship Id="rId1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6" Type="http://schemas.openxmlformats.org/officeDocument/2006/relationships/image" Target="../media/image38.wmf"/><Relationship Id="rId7" Type="http://schemas.openxmlformats.org/officeDocument/2006/relationships/image" Target="../media/image39.wmf"/><Relationship Id="rId8" Type="http://schemas.openxmlformats.org/officeDocument/2006/relationships/image" Target="../media/image40.png"/><Relationship Id="rId9" Type="http://schemas.openxmlformats.org/officeDocument/2006/relationships/image" Target="../media/image41.wmf"/><Relationship Id="rId10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6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t.inf.tu-dresden.de/research/papers/2005/BaaderBrandtLutz-IJCAI-05.pdf" TargetMode="External"/><Relationship Id="rId3" Type="http://schemas.openxmlformats.org/officeDocument/2006/relationships/hyperlink" Target="http://www.webont.org/owled/2008dc/papers/owled2008dc_paper_3.pdf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wmf"/><Relationship Id="rId3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wm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343643"/>
            <a:ext cx="7543800" cy="3163123"/>
          </a:xfrm>
        </p:spPr>
        <p:txBody>
          <a:bodyPr/>
          <a:lstStyle/>
          <a:p>
            <a:r>
              <a:rPr lang="en-US" dirty="0" smtClean="0"/>
              <a:t>OWL 2 Profiles: </a:t>
            </a:r>
            <a:br>
              <a:rPr lang="en-US" dirty="0" smtClean="0"/>
            </a:br>
            <a:r>
              <a:rPr lang="en-US" dirty="0" smtClean="0"/>
              <a:t>QL, EL, RL</a:t>
            </a:r>
            <a:br>
              <a:rPr lang="en-US" dirty="0" smtClean="0"/>
            </a:br>
            <a:r>
              <a:rPr lang="en-US" dirty="0" smtClean="0"/>
              <a:t>Ontology-based </a:t>
            </a:r>
            <a:br>
              <a:rPr lang="en-US" dirty="0" smtClean="0"/>
            </a:br>
            <a:r>
              <a:rPr lang="en-US" smtClean="0"/>
              <a:t>Data Integration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Jose Luis Ambite</a:t>
            </a:r>
          </a:p>
          <a:p>
            <a:r>
              <a:rPr lang="en-US" smtClean="0"/>
              <a:t>University of Southern California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808127"/>
          </a:xfrm>
        </p:spPr>
        <p:txBody>
          <a:bodyPr/>
          <a:lstStyle/>
          <a:p>
            <a:r>
              <a:rPr lang="en-US" sz="4000" dirty="0" smtClean="0"/>
              <a:t>OWL2 QL: Expressivity </a:t>
            </a:r>
            <a:r>
              <a:rPr lang="en-US" sz="4000" dirty="0" err="1" smtClean="0"/>
              <a:t>vs</a:t>
            </a:r>
            <a:r>
              <a:rPr lang="en-US" sz="4000" dirty="0" smtClean="0"/>
              <a:t> Complexity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5674"/>
            <a:ext cx="8391975" cy="5195126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 smtClean="0"/>
              <a:t>Achieve efficiency by restricting expressivity:</a:t>
            </a:r>
          </a:p>
          <a:p>
            <a:r>
              <a:rPr lang="en-US" sz="2400" dirty="0" smtClean="0"/>
              <a:t>Axioms impose different restrictions on subclasses and </a:t>
            </a:r>
            <a:r>
              <a:rPr lang="en-US" sz="2400" dirty="0" err="1" smtClean="0"/>
              <a:t>superclasses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Subclasses: primitive classes, or </a:t>
            </a:r>
            <a:r>
              <a:rPr lang="en-US" sz="2000" dirty="0"/>
              <a:t>unrestricted </a:t>
            </a:r>
            <a:r>
              <a:rPr lang="en-US" sz="2000" dirty="0" err="1" smtClean="0"/>
              <a:t>existentials</a:t>
            </a:r>
            <a:endParaRPr lang="en-US" sz="2000" dirty="0"/>
          </a:p>
          <a:p>
            <a:pPr lvl="1"/>
            <a:r>
              <a:rPr lang="en-US" sz="2000" dirty="0" err="1" smtClean="0"/>
              <a:t>Superclasses</a:t>
            </a:r>
            <a:r>
              <a:rPr lang="en-US" sz="2000" dirty="0"/>
              <a:t>: primitive </a:t>
            </a:r>
            <a:r>
              <a:rPr lang="en-US" sz="2000" dirty="0" smtClean="0"/>
              <a:t>classes, </a:t>
            </a:r>
            <a:r>
              <a:rPr lang="en-US" sz="2000" dirty="0" err="1"/>
              <a:t>existentials</a:t>
            </a:r>
            <a:r>
              <a:rPr lang="en-US" sz="2000" dirty="0"/>
              <a:t> or conjunctions with superclass </a:t>
            </a:r>
            <a:r>
              <a:rPr lang="en-US" sz="2000" dirty="0" smtClean="0"/>
              <a:t>filler (</a:t>
            </a:r>
            <a:r>
              <a:rPr lang="en-US" sz="2000" dirty="0"/>
              <a:t>recursive), or negations with subclass filler</a:t>
            </a:r>
            <a:endParaRPr lang="en-US" sz="2000" dirty="0" smtClean="0"/>
          </a:p>
          <a:p>
            <a:r>
              <a:rPr lang="en-US" sz="2400" dirty="0" smtClean="0"/>
              <a:t>Property </a:t>
            </a:r>
            <a:r>
              <a:rPr lang="en-US" sz="2400" dirty="0"/>
              <a:t>hierarchies, </a:t>
            </a:r>
            <a:r>
              <a:rPr lang="en-US" sz="2400" dirty="0" err="1"/>
              <a:t>disjointness</a:t>
            </a:r>
            <a:r>
              <a:rPr lang="en-US" sz="2400" dirty="0"/>
              <a:t>, inverses, (a)symmetry supported, restrictions </a:t>
            </a:r>
            <a:r>
              <a:rPr lang="en-US" sz="2400" dirty="0" smtClean="0"/>
              <a:t>on range </a:t>
            </a:r>
            <a:r>
              <a:rPr lang="en-US" sz="2400" dirty="0"/>
              <a:t>and domain</a:t>
            </a:r>
          </a:p>
          <a:p>
            <a:r>
              <a:rPr lang="en-US" sz="2400" dirty="0" smtClean="0"/>
              <a:t>Disjoint </a:t>
            </a:r>
            <a:r>
              <a:rPr lang="en-US" sz="2400" dirty="0"/>
              <a:t>or equivalence of classes only for </a:t>
            </a:r>
            <a:r>
              <a:rPr lang="en-US" sz="2400" dirty="0" smtClean="0"/>
              <a:t>subclass</a:t>
            </a:r>
            <a:r>
              <a:rPr lang="en-US" sz="2400" dirty="0"/>
              <a:t> </a:t>
            </a:r>
            <a:r>
              <a:rPr lang="en-US" sz="2400" dirty="0" smtClean="0"/>
              <a:t>expressions</a:t>
            </a:r>
            <a:endParaRPr lang="en-US" sz="2400" dirty="0"/>
          </a:p>
          <a:p>
            <a:r>
              <a:rPr lang="en-US" sz="2400" dirty="0" smtClean="0"/>
              <a:t>No </a:t>
            </a:r>
            <a:r>
              <a:rPr lang="en-US" sz="2400" dirty="0"/>
              <a:t>disjunctions, universals, Self, keys, </a:t>
            </a:r>
            <a:r>
              <a:rPr lang="en-US" sz="2400" dirty="0" err="1"/>
              <a:t>nominals</a:t>
            </a:r>
            <a:r>
              <a:rPr lang="en-US" sz="2400" dirty="0"/>
              <a:t>, equality, property chains, </a:t>
            </a:r>
            <a:r>
              <a:rPr lang="en-US" sz="2400" dirty="0" smtClean="0"/>
              <a:t>transitive properties</a:t>
            </a:r>
            <a:r>
              <a:rPr lang="en-US" sz="2400" dirty="0"/>
              <a:t>, cardinalities, or functional </a:t>
            </a:r>
            <a:r>
              <a:rPr lang="en-US" sz="2400" dirty="0" smtClean="0"/>
              <a:t>properties</a:t>
            </a:r>
          </a:p>
          <a:p>
            <a:r>
              <a:rPr lang="en-US" sz="2400" dirty="0" smtClean="0"/>
              <a:t>Ex: Chair ⊑ Professor ⨅ ∃</a:t>
            </a:r>
            <a:r>
              <a:rPr lang="en-US" sz="2400" dirty="0" err="1" smtClean="0"/>
              <a:t>headOf.Deparment</a:t>
            </a:r>
            <a:r>
              <a:rPr lang="en-US" sz="2400" dirty="0" smtClean="0"/>
              <a:t> ⨅ ¬ Emeritus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8412" y="6614606"/>
            <a:ext cx="3045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P.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Hitzler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M.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Kr.tzsch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S. Rudolph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20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DL-Lite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1346" y="1600200"/>
            <a:ext cx="8228641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Family of Description Logics</a:t>
            </a:r>
          </a:p>
          <a:p>
            <a:pPr eaLnBrk="1" hangingPunct="1">
              <a:defRPr/>
            </a:pPr>
            <a:r>
              <a:rPr lang="en-US" sz="2800" dirty="0" smtClean="0"/>
              <a:t>Goals: </a:t>
            </a:r>
          </a:p>
          <a:p>
            <a:pPr lvl="1" eaLnBrk="1" hangingPunct="1">
              <a:defRPr/>
            </a:pPr>
            <a:r>
              <a:rPr lang="en-US" sz="2400" dirty="0" smtClean="0"/>
              <a:t>keep reasoning tasks (</a:t>
            </a:r>
            <a:r>
              <a:rPr lang="en-US" sz="2400" dirty="0" err="1" smtClean="0"/>
              <a:t>subsumption</a:t>
            </a:r>
            <a:r>
              <a:rPr lang="en-US" sz="2400" dirty="0" smtClean="0"/>
              <a:t>, </a:t>
            </a:r>
            <a:r>
              <a:rPr lang="en-US" sz="2400" dirty="0" err="1" smtClean="0"/>
              <a:t>satisfiability</a:t>
            </a:r>
            <a:r>
              <a:rPr lang="en-US" sz="2400" dirty="0" smtClean="0"/>
              <a:t>, classification, instance checking) polynomial in the size of the T-box and </a:t>
            </a:r>
            <a:r>
              <a:rPr lang="en-US" sz="2400" dirty="0"/>
              <a:t>A</a:t>
            </a:r>
            <a:r>
              <a:rPr lang="en-US" sz="2400" dirty="0" smtClean="0"/>
              <a:t>C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in the size of the data</a:t>
            </a:r>
          </a:p>
          <a:p>
            <a:pPr lvl="1" eaLnBrk="1" hangingPunct="1">
              <a:defRPr/>
            </a:pPr>
            <a:r>
              <a:rPr lang="en-US" sz="2400" dirty="0" smtClean="0"/>
              <a:t>Keep conjunctive query answering in AC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(rewrites to SQL!)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800" dirty="0" smtClean="0"/>
              <a:t>OWL2 QL is based on DL-</a:t>
            </a:r>
            <a:r>
              <a:rPr lang="en-US" sz="2800" dirty="0" err="1" smtClean="0"/>
              <a:t>Lite</a:t>
            </a:r>
            <a:r>
              <a:rPr lang="en-US" sz="2800" baseline="-25000" dirty="0" err="1" smtClean="0"/>
              <a:t>R</a:t>
            </a:r>
            <a:r>
              <a:rPr lang="en-US" sz="2800" dirty="0" smtClean="0"/>
              <a:t> </a:t>
            </a:r>
          </a:p>
          <a:p>
            <a:pPr lvl="1">
              <a:defRPr/>
            </a:pPr>
            <a:r>
              <a:rPr lang="en-US" sz="2400" dirty="0" smtClean="0"/>
              <a:t>We’ll cover DL-</a:t>
            </a:r>
            <a:r>
              <a:rPr lang="en-US" sz="2400" dirty="0" err="1" smtClean="0"/>
              <a:t>Lite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which is more expressive (although it relies on UNA to keep complexity low)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6" y="4212013"/>
            <a:ext cx="7391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99" y="6306210"/>
            <a:ext cx="8123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n-lt"/>
                <a:cs typeface="Arial"/>
              </a:rPr>
              <a:t>Diego </a:t>
            </a:r>
            <a:r>
              <a:rPr lang="en-US" sz="1200" dirty="0" err="1">
                <a:latin typeface="+mn-lt"/>
                <a:cs typeface="Arial"/>
              </a:rPr>
              <a:t>Calvanese</a:t>
            </a:r>
            <a:r>
              <a:rPr lang="en-US" sz="1200" dirty="0">
                <a:latin typeface="+mn-lt"/>
                <a:cs typeface="Arial"/>
              </a:rPr>
              <a:t>, Giuseppe De </a:t>
            </a:r>
            <a:r>
              <a:rPr lang="en-US" sz="1200" dirty="0" err="1">
                <a:latin typeface="+mn-lt"/>
                <a:cs typeface="Arial"/>
              </a:rPr>
              <a:t>Giacomo</a:t>
            </a:r>
            <a:r>
              <a:rPr lang="en-US" sz="1200" dirty="0">
                <a:latin typeface="+mn-lt"/>
                <a:cs typeface="Arial"/>
              </a:rPr>
              <a:t>, </a:t>
            </a:r>
            <a:r>
              <a:rPr lang="en-US" sz="1200" dirty="0" err="1">
                <a:latin typeface="+mn-lt"/>
                <a:cs typeface="Arial"/>
              </a:rPr>
              <a:t>Domenico</a:t>
            </a:r>
            <a:r>
              <a:rPr lang="en-US" sz="1200" dirty="0">
                <a:latin typeface="+mn-lt"/>
                <a:cs typeface="Arial"/>
              </a:rPr>
              <a:t> </a:t>
            </a:r>
            <a:r>
              <a:rPr lang="en-US" sz="1200" dirty="0" err="1">
                <a:latin typeface="+mn-lt"/>
                <a:cs typeface="Arial"/>
              </a:rPr>
              <a:t>Lembo</a:t>
            </a:r>
            <a:r>
              <a:rPr lang="en-US" sz="1200" dirty="0">
                <a:latin typeface="+mn-lt"/>
                <a:cs typeface="Arial"/>
              </a:rPr>
              <a:t>, Maurizio </a:t>
            </a:r>
            <a:r>
              <a:rPr lang="en-US" sz="1200" dirty="0" err="1">
                <a:latin typeface="+mn-lt"/>
                <a:cs typeface="Arial"/>
              </a:rPr>
              <a:t>Lenzerini</a:t>
            </a:r>
            <a:r>
              <a:rPr lang="en-US" sz="1200" dirty="0">
                <a:latin typeface="+mn-lt"/>
                <a:cs typeface="Arial"/>
              </a:rPr>
              <a:t>, and Riccardo </a:t>
            </a:r>
            <a:r>
              <a:rPr lang="en-US" sz="1200" dirty="0" err="1">
                <a:latin typeface="+mn-lt"/>
                <a:cs typeface="Arial"/>
              </a:rPr>
              <a:t>Rosati</a:t>
            </a:r>
            <a:r>
              <a:rPr lang="en-US" sz="1200" dirty="0">
                <a:latin typeface="+mn-lt"/>
                <a:cs typeface="Arial"/>
              </a:rPr>
              <a:t>. Tractable reasoning and efficient query answering in description logics: The DL-Lite family. Journal of Automated Reasoning, 39(3):385-429, 2007.</a:t>
            </a:r>
          </a:p>
        </p:txBody>
      </p:sp>
    </p:spTree>
    <p:extLst>
      <p:ext uri="{BB962C8B-B14F-4D97-AF65-F5344CB8AC3E}">
        <p14:creationId xmlns:p14="http://schemas.microsoft.com/office/powerpoint/2010/main" val="35982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features of DL-</a:t>
            </a:r>
            <a:r>
              <a:rPr lang="en-US" dirty="0" err="1" smtClean="0"/>
              <a:t>Lite</a:t>
            </a:r>
            <a:r>
              <a:rPr lang="en-US" baseline="-25000" dirty="0" err="1" smtClean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74417" cy="4800600"/>
          </a:xfrm>
        </p:spPr>
        <p:txBody>
          <a:bodyPr/>
          <a:lstStyle/>
          <a:p>
            <a:r>
              <a:rPr lang="en-US" sz="2400" dirty="0" smtClean="0"/>
              <a:t>DL</a:t>
            </a:r>
            <a:r>
              <a:rPr lang="en-US" sz="2400" dirty="0"/>
              <a:t>-</a:t>
            </a:r>
            <a:r>
              <a:rPr lang="en-US" sz="2400" dirty="0" err="1" smtClean="0"/>
              <a:t>Lite</a:t>
            </a:r>
            <a:r>
              <a:rPr lang="en-US" sz="2400" baseline="-25000" dirty="0" err="1" smtClean="0"/>
              <a:t>A,id</a:t>
            </a:r>
            <a:r>
              <a:rPr lang="en-US" sz="2400" dirty="0" smtClean="0"/>
              <a:t> </a:t>
            </a:r>
            <a:r>
              <a:rPr lang="en-US" sz="2400" dirty="0"/>
              <a:t>is an expressive member of the  DL-Lite family.</a:t>
            </a:r>
          </a:p>
          <a:p>
            <a:r>
              <a:rPr lang="en-US" sz="2400" dirty="0" smtClean="0"/>
              <a:t>Covers (most of) UML and Extended Entity-Relationship models</a:t>
            </a:r>
          </a:p>
          <a:p>
            <a:r>
              <a:rPr lang="en-US" sz="2400" dirty="0" smtClean="0"/>
              <a:t>Identification constraints ~ keys</a:t>
            </a:r>
          </a:p>
          <a:p>
            <a:r>
              <a:rPr lang="en-US" sz="2400" dirty="0" smtClean="0"/>
              <a:t>Distinguishes objects </a:t>
            </a:r>
            <a:r>
              <a:rPr lang="en-US" sz="2400" dirty="0"/>
              <a:t>and values:</a:t>
            </a:r>
          </a:p>
          <a:p>
            <a:pPr lvl="1"/>
            <a:r>
              <a:rPr lang="en-US" sz="2000" dirty="0"/>
              <a:t>Objects are elements of an abstract interpretation domain.</a:t>
            </a:r>
          </a:p>
          <a:p>
            <a:pPr lvl="1"/>
            <a:r>
              <a:rPr lang="en-US" sz="2000" dirty="0"/>
              <a:t>Values are elements of concrete data types, such as integers, </a:t>
            </a:r>
            <a:r>
              <a:rPr lang="en-US" sz="2000" dirty="0" smtClean="0"/>
              <a:t>strings</a:t>
            </a:r>
            <a:r>
              <a:rPr lang="en-US" sz="2000" dirty="0"/>
              <a:t> </a:t>
            </a:r>
            <a:r>
              <a:rPr lang="en-US" sz="2000" dirty="0" smtClean="0"/>
              <a:t>...</a:t>
            </a:r>
            <a:endParaRPr lang="en-US" sz="2000" dirty="0"/>
          </a:p>
          <a:p>
            <a:pPr lvl="1"/>
            <a:r>
              <a:rPr lang="en-US" sz="2000" dirty="0"/>
              <a:t>Values are connected to objects through attributes (rather than roles)</a:t>
            </a:r>
            <a:r>
              <a:rPr lang="en-US" sz="20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Enjoys </a:t>
            </a:r>
            <a:r>
              <a:rPr lang="en-US" sz="2400" dirty="0"/>
              <a:t>FOL-</a:t>
            </a:r>
            <a:r>
              <a:rPr lang="en-US" sz="2400" dirty="0" err="1"/>
              <a:t>rewritability</a:t>
            </a:r>
            <a:r>
              <a:rPr lang="en-US" sz="2400" dirty="0"/>
              <a:t>, and hence is AC</a:t>
            </a:r>
            <a:r>
              <a:rPr lang="en-US" sz="2400" baseline="-25000" dirty="0"/>
              <a:t>0</a:t>
            </a:r>
            <a:r>
              <a:rPr lang="en-US" sz="2400" dirty="0"/>
              <a:t> in data </a:t>
            </a:r>
            <a:r>
              <a:rPr lang="en-US" sz="2400" dirty="0" smtClean="0"/>
              <a:t>complexity</a:t>
            </a:r>
          </a:p>
          <a:p>
            <a:pPr lvl="1"/>
            <a:r>
              <a:rPr lang="en-US" sz="2000" dirty="0" smtClean="0"/>
              <a:t>i.e., queries can be rewritten to relational algebra/calculus (SQL!)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729457" y="6550223"/>
            <a:ext cx="241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4F81BD"/>
                </a:solidFill>
                <a:latin typeface="+mn-lt"/>
              </a:rPr>
              <a:t>[based on slide by Diego </a:t>
            </a:r>
            <a:r>
              <a:rPr lang="en-US" sz="12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200" dirty="0" smtClean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269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7478" y="2308083"/>
            <a:ext cx="1774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A(x) </a:t>
            </a:r>
            <a:r>
              <a:rPr lang="en-US" sz="2000" dirty="0" smtClean="0">
                <a:latin typeface="+mn-lt"/>
                <a:sym typeface="Wingdings"/>
              </a:rPr>
              <a:t> P(</a:t>
            </a:r>
            <a:r>
              <a:rPr lang="en-US" sz="2000" dirty="0" err="1" smtClean="0">
                <a:latin typeface="+mn-lt"/>
                <a:sym typeface="Wingdings"/>
              </a:rPr>
              <a:t>x,f</a:t>
            </a:r>
            <a:r>
              <a:rPr lang="en-US" sz="2000" dirty="0" smtClean="0">
                <a:latin typeface="+mn-lt"/>
                <a:sym typeface="Wingdings"/>
              </a:rPr>
              <a:t>(x))</a:t>
            </a:r>
          </a:p>
          <a:p>
            <a:r>
              <a:rPr lang="en-US" sz="2000" dirty="0" smtClean="0">
                <a:latin typeface="+mn-lt"/>
                <a:sym typeface="Wingdings"/>
              </a:rPr>
              <a:t>P(</a:t>
            </a:r>
            <a:r>
              <a:rPr lang="en-US" sz="2000" dirty="0" err="1" smtClean="0">
                <a:latin typeface="+mn-lt"/>
                <a:sym typeface="Wingdings"/>
              </a:rPr>
              <a:t>x,y</a:t>
            </a:r>
            <a:r>
              <a:rPr lang="en-US" sz="2000" dirty="0" smtClean="0">
                <a:latin typeface="+mn-lt"/>
                <a:sym typeface="Wingdings"/>
              </a:rPr>
              <a:t>)  A(y)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95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870634"/>
          </a:xfrm>
        </p:spPr>
        <p:txBody>
          <a:bodyPr/>
          <a:lstStyle/>
          <a:p>
            <a:r>
              <a:rPr lang="en-US" dirty="0" smtClean="0"/>
              <a:t>OWL2 DL: SROIQ(D)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3623" r="10386" b="12038"/>
          <a:stretch/>
        </p:blipFill>
        <p:spPr bwMode="auto">
          <a:xfrm>
            <a:off x="264902" y="1209304"/>
            <a:ext cx="852362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8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Encoding UML diagrams in </a:t>
            </a:r>
            <a:br>
              <a:rPr lang="en-US" sz="3600" dirty="0" smtClean="0"/>
            </a:br>
            <a:r>
              <a:rPr lang="en-US" sz="3600" dirty="0" smtClean="0"/>
              <a:t>Description Logics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  <a:endParaRPr lang="en-US" sz="1000" dirty="0" smtClean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6954" y="2710314"/>
            <a:ext cx="3798778" cy="544331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3440" y="5210141"/>
            <a:ext cx="364229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587" y="4341921"/>
            <a:ext cx="791057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15819" y="2067513"/>
            <a:ext cx="46856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98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Conjunctive Query Answering in DL-Lite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Check whether the database (</a:t>
            </a:r>
            <a:r>
              <a:rPr lang="en-US" sz="2800" dirty="0" err="1" smtClean="0"/>
              <a:t>ABox</a:t>
            </a:r>
            <a:r>
              <a:rPr lang="en-US" sz="2800" dirty="0" smtClean="0"/>
              <a:t>) is consistent</a:t>
            </a:r>
          </a:p>
          <a:p>
            <a:pPr lvl="1"/>
            <a:r>
              <a:rPr lang="en-US" sz="2400" dirty="0" smtClean="0"/>
              <a:t>Turn negative inclusions and functionality assertions into queries that find witnesses that show a violation of the constraints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 err="1" smtClean="0"/>
              <a:t>Abox</a:t>
            </a:r>
            <a:r>
              <a:rPr lang="en-US" sz="2400" dirty="0" smtClean="0"/>
              <a:t> is inconsistent, stop or repair. Otherwise</a:t>
            </a:r>
          </a:p>
          <a:p>
            <a:r>
              <a:rPr lang="en-US" sz="2800" dirty="0" smtClean="0"/>
              <a:t>Extend user query with ontology inferences</a:t>
            </a:r>
          </a:p>
          <a:p>
            <a:pPr lvl="1"/>
            <a:r>
              <a:rPr lang="en-US" sz="2400" dirty="0" smtClean="0"/>
              <a:t>Rewrite conjunctive user query into a union of conjunctive queries by compiling ontology inferences.</a:t>
            </a:r>
          </a:p>
          <a:p>
            <a:r>
              <a:rPr lang="en-US" sz="2800" dirty="0" smtClean="0"/>
              <a:t>Evaluate the rewritten (SQL) query over the database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27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Ontology Satisfiability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Check negative inclusions (NIs) and functionality assertions</a:t>
            </a:r>
          </a:p>
          <a:p>
            <a:pPr eaLnBrk="1" hangingPunct="1">
              <a:defRPr/>
            </a:pPr>
            <a:r>
              <a:rPr lang="en-US" dirty="0" smtClean="0"/>
              <a:t>Compute closure of Negative Inclusions</a:t>
            </a:r>
          </a:p>
          <a:p>
            <a:pPr eaLnBrk="1" hangingPunct="1">
              <a:defRPr/>
            </a:pPr>
            <a:r>
              <a:rPr lang="en-US" dirty="0" smtClean="0"/>
              <a:t>Translate to test queries over the DB</a:t>
            </a:r>
          </a:p>
          <a:p>
            <a:pPr lvl="1" eaLnBrk="1" hangingPunct="1">
              <a:defRPr/>
            </a:pPr>
            <a:r>
              <a:rPr lang="en-US" dirty="0" smtClean="0"/>
              <a:t>If query returns a tuple, then KB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22039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Computing the closure of Negative Inclusions (NIs)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Take into account the interactions between </a:t>
            </a:r>
          </a:p>
          <a:p>
            <a:pPr marL="114300" indent="0">
              <a:buNone/>
            </a:pPr>
            <a:r>
              <a:rPr lang="en-US" dirty="0" smtClean="0"/>
              <a:t>negative and positive inclusions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4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6"/>
          <a:stretch>
            <a:fillRect/>
          </a:stretch>
        </p:blipFill>
        <p:spPr bwMode="auto">
          <a:xfrm>
            <a:off x="0" y="76200"/>
            <a:ext cx="6126163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2819400"/>
            <a:ext cx="6418263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858000" y="2819400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Closure of </a:t>
            </a:r>
          </a:p>
          <a:p>
            <a:pPr>
              <a:defRPr/>
            </a:pPr>
            <a:r>
              <a:rPr lang="en-US" dirty="0">
                <a:cs typeface="Arial" charset="0"/>
              </a:rPr>
              <a:t>Negative Inclusions</a:t>
            </a: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410200"/>
            <a:ext cx="936942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6781800" y="1219200"/>
            <a:ext cx="184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 (TBox)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553200" y="4114800"/>
            <a:ext cx="1962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Satisfiability Test </a:t>
            </a:r>
          </a:p>
          <a:p>
            <a:pPr>
              <a:defRPr/>
            </a:pPr>
            <a:r>
              <a:rPr lang="en-US">
                <a:cs typeface="Arial" charset="0"/>
              </a:rPr>
              <a:t>Queries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7010400" y="48006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172200" y="31242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>
            <a:off x="6096000" y="1447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6" name="Rectangle 14"/>
          <p:cNvSpPr>
            <a:spLocks noGrp="1" noChangeArrowheads="1"/>
          </p:cNvSpPr>
          <p:nvPr>
            <p:ph type="title"/>
          </p:nvPr>
        </p:nvSpPr>
        <p:spPr>
          <a:xfrm>
            <a:off x="6248400" y="152400"/>
            <a:ext cx="2743200" cy="792163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231917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04800"/>
            <a:ext cx="6477000" cy="4421394"/>
          </a:xfrm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48006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cs typeface="Arial" charset="0"/>
              </a:rPr>
              <a:t>Assume we add</a:t>
            </a:r>
            <a:r>
              <a:rPr lang="en-US" sz="2000" dirty="0" smtClean="0">
                <a:cs typeface="Arial" charset="0"/>
              </a:rPr>
              <a:t>: (</a:t>
            </a:r>
            <a:r>
              <a:rPr lang="en-US" sz="2000" dirty="0" err="1">
                <a:cs typeface="Arial" charset="0"/>
              </a:rPr>
              <a:t>funct</a:t>
            </a:r>
            <a:r>
              <a:rPr lang="en-US" sz="2000" dirty="0">
                <a:cs typeface="Arial" charset="0"/>
              </a:rPr>
              <a:t> PLAYED-IN</a:t>
            </a:r>
            <a:r>
              <a:rPr lang="en-US" b="1" baseline="30000" dirty="0">
                <a:cs typeface="Arial" charset="0"/>
              </a:rPr>
              <a:t>-</a:t>
            </a:r>
            <a:r>
              <a:rPr lang="en-US" sz="2000" dirty="0" smtClean="0">
                <a:cs typeface="Arial" charset="0"/>
              </a:rPr>
              <a:t>)</a:t>
            </a:r>
            <a:endParaRPr lang="en-US" sz="2000" dirty="0">
              <a:cs typeface="Arial" charset="0"/>
            </a:endParaRPr>
          </a:p>
          <a:p>
            <a:pPr>
              <a:defRPr/>
            </a:pPr>
            <a:r>
              <a:rPr lang="en-US" sz="2000" dirty="0">
                <a:cs typeface="Arial" charset="0"/>
              </a:rPr>
              <a:t>The test query would be: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r>
              <a:rPr lang="en-US" sz="2000" dirty="0">
                <a:cs typeface="Arial" charset="0"/>
              </a:rPr>
              <a:t>Then, the ontology would be inconsistent: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38800"/>
            <a:ext cx="876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172200"/>
            <a:ext cx="20574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6705600" y="152400"/>
            <a:ext cx="228600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>
                <a:solidFill>
                  <a:schemeClr val="tx2"/>
                </a:solidFill>
                <a:cs typeface="Arial" charset="0"/>
              </a:rPr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311727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Query Answering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8" y="1600200"/>
            <a:ext cx="8539916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 smtClean="0"/>
              <a:t>Given conjunctive query Q: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 smtClean="0"/>
              <a:t>1. Compile ontology reasoning into query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Assume ontology </a:t>
            </a:r>
            <a:r>
              <a:rPr lang="en-US" dirty="0" err="1" smtClean="0"/>
              <a:t>satisfiable</a:t>
            </a:r>
            <a:r>
              <a:rPr lang="en-US" dirty="0" smtClean="0"/>
              <a:t>, consider only  positive inclusions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Yields a (large) union of conjunctive queries (UCQ)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 smtClean="0"/>
              <a:t>2. Evaluate the UCQ over a (relational) database</a:t>
            </a:r>
          </a:p>
        </p:txBody>
      </p:sp>
    </p:spTree>
    <p:extLst>
      <p:ext uri="{BB962C8B-B14F-4D97-AF65-F5344CB8AC3E}">
        <p14:creationId xmlns:p14="http://schemas.microsoft.com/office/powerpoint/2010/main" val="22257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Description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</a:t>
            </a:r>
            <a:r>
              <a:rPr lang="en-GB" sz="2400" dirty="0" smtClean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orresponds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2NExpTime-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complete</a:t>
            </a:r>
            <a:endParaRPr lang="en-US" sz="2400" dirty="0">
              <a:latin typeface="Arial" charset="0"/>
              <a:ea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mplemented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reasoners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: Fact++, Hermit, Pellet,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Rewriting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179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 smtClean="0">
                <a:latin typeface="Arial"/>
              </a:rPr>
              <a:t>“</a:t>
            </a:r>
            <a:r>
              <a:rPr lang="en-US" dirty="0" smtClean="0"/>
              <a:t>Perfect” Reformulation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13404"/>
            <a:ext cx="8387717" cy="4912759"/>
          </a:xfrm>
        </p:spPr>
        <p:txBody>
          <a:bodyPr/>
          <a:lstStyle/>
          <a:p>
            <a:pPr marL="114300" indent="0" eaLnBrk="1" hangingPunct="1">
              <a:buNone/>
              <a:defRPr/>
            </a:pPr>
            <a:r>
              <a:rPr lang="en-US" dirty="0" smtClean="0"/>
              <a:t>Essentially, include rule antecedents (“subclasses”) into copies of the query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" r="9490" b="3699"/>
          <a:stretch/>
        </p:blipFill>
        <p:spPr bwMode="auto">
          <a:xfrm>
            <a:off x="769028" y="2293463"/>
            <a:ext cx="6477000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6028" y="2608256"/>
            <a:ext cx="172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(x) </a:t>
            </a:r>
            <a:r>
              <a:rPr lang="en-US" dirty="0" smtClean="0">
                <a:latin typeface="+mn-lt"/>
                <a:sym typeface="Wingdings"/>
              </a:rPr>
              <a:t> A(x)</a:t>
            </a:r>
            <a:endParaRPr lang="en-US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8266" y="4648417"/>
            <a:ext cx="181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A(x) </a:t>
            </a:r>
            <a:r>
              <a:rPr lang="en-US" dirty="0" smtClean="0">
                <a:latin typeface="+mn-lt"/>
                <a:sym typeface="Wingdings"/>
              </a:rPr>
              <a:t> P(</a:t>
            </a:r>
            <a:r>
              <a:rPr lang="en-US" dirty="0" err="1" smtClean="0">
                <a:latin typeface="+mn-lt"/>
                <a:sym typeface="Wingdings"/>
              </a:rPr>
              <a:t>y,x</a:t>
            </a:r>
            <a:r>
              <a:rPr lang="en-US" dirty="0" smtClean="0">
                <a:latin typeface="+mn-lt"/>
                <a:sym typeface="Wingdings"/>
              </a:rPr>
              <a:t>)</a:t>
            </a:r>
            <a:endParaRPr lang="en-US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12186" y="385013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2186" y="5110082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955" y="5933393"/>
            <a:ext cx="211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(</a:t>
            </a:r>
            <a:r>
              <a:rPr lang="en-US" dirty="0" err="1" smtClean="0">
                <a:latin typeface="+mn-lt"/>
              </a:rPr>
              <a:t>x,y</a:t>
            </a:r>
            <a:r>
              <a:rPr lang="en-US" dirty="0" smtClean="0">
                <a:latin typeface="+mn-lt"/>
              </a:rPr>
              <a:t>) </a:t>
            </a:r>
            <a:r>
              <a:rPr lang="en-US" dirty="0" smtClean="0">
                <a:latin typeface="+mn-lt"/>
                <a:sym typeface="Wingdings"/>
              </a:rPr>
              <a:t> P(</a:t>
            </a:r>
            <a:r>
              <a:rPr lang="en-US" dirty="0" err="1" smtClean="0">
                <a:latin typeface="+mn-lt"/>
                <a:sym typeface="Wingdings"/>
              </a:rPr>
              <a:t>y,x</a:t>
            </a:r>
            <a:r>
              <a:rPr lang="en-US" dirty="0" smtClean="0">
                <a:latin typeface="+mn-lt"/>
                <a:sym typeface="Wingdings"/>
              </a:rPr>
              <a:t>)</a:t>
            </a:r>
            <a:endParaRPr lang="en-US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43618" y="6550223"/>
            <a:ext cx="100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[JL Ambite]</a:t>
            </a:r>
          </a:p>
        </p:txBody>
      </p:sp>
    </p:spTree>
    <p:extLst>
      <p:ext uri="{BB962C8B-B14F-4D97-AF65-F5344CB8AC3E}">
        <p14:creationId xmlns:p14="http://schemas.microsoft.com/office/powerpoint/2010/main" val="10561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PerfectRef Algorithm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01750"/>
            <a:ext cx="7418388" cy="540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1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824134">
            <a:off x="5454368" y="3402064"/>
            <a:ext cx="1305353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c</a:t>
            </a:r>
            <a:r>
              <a:rPr lang="en-US" sz="1800" b="1" dirty="0" smtClean="0">
                <a:latin typeface="+mn-lt"/>
              </a:rPr>
              <a:t>onsequent</a:t>
            </a:r>
          </a:p>
        </p:txBody>
      </p:sp>
      <p:sp>
        <p:nvSpPr>
          <p:cNvPr id="4" name="TextBox 3"/>
          <p:cNvSpPr txBox="1"/>
          <p:nvPr/>
        </p:nvSpPr>
        <p:spPr>
          <a:xfrm rot="20824134">
            <a:off x="3455834" y="3823802"/>
            <a:ext cx="1275484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antecedent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4406" y="2055717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AP(z) </a:t>
            </a:r>
            <a:r>
              <a:rPr lang="en-US" sz="2000" b="1" dirty="0" smtClean="0">
                <a:latin typeface="+mn-lt"/>
                <a:sym typeface="Wingdings"/>
              </a:rPr>
              <a:t> P(z)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6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692837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n-lt"/>
              </a:rPr>
              <a:t>t</a:t>
            </a:r>
            <a:r>
              <a:rPr lang="en-US" sz="2000" b="1" dirty="0" err="1" smtClean="0">
                <a:latin typeface="+mn-lt"/>
              </a:rPr>
              <a:t>e</a:t>
            </a:r>
            <a:r>
              <a:rPr lang="en-US" sz="2000" b="1" dirty="0" smtClean="0">
                <a:latin typeface="+mn-lt"/>
              </a:rPr>
              <a:t>(</a:t>
            </a:r>
            <a:r>
              <a:rPr lang="en-US" sz="2000" b="1" dirty="0" err="1">
                <a:latin typeface="+mn-lt"/>
              </a:rPr>
              <a:t>u</a:t>
            </a:r>
            <a:r>
              <a:rPr lang="en-US" sz="2000" b="1" dirty="0" err="1" smtClean="0">
                <a:latin typeface="+mn-lt"/>
              </a:rPr>
              <a:t>,z</a:t>
            </a:r>
            <a:r>
              <a:rPr lang="en-US" sz="2000" b="1" dirty="0" smtClean="0">
                <a:latin typeface="+mn-lt"/>
              </a:rPr>
              <a:t>) </a:t>
            </a:r>
            <a:r>
              <a:rPr lang="en-US" sz="2000" b="1" dirty="0" smtClean="0">
                <a:latin typeface="+mn-lt"/>
                <a:sym typeface="Wingdings"/>
              </a:rPr>
              <a:t> C(z)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896957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(z, f(z))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44027" y="3288665"/>
            <a:ext cx="1315398" cy="1134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6461" y="3836135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(z, f(z))</a:t>
            </a:r>
          </a:p>
        </p:txBody>
      </p:sp>
    </p:spTree>
    <p:extLst>
      <p:ext uri="{BB962C8B-B14F-4D97-AF65-F5344CB8AC3E}">
        <p14:creationId xmlns:p14="http://schemas.microsoft.com/office/powerpoint/2010/main" val="22820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1819" y="1752674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P(z) </a:t>
            </a:r>
            <a:r>
              <a:rPr lang="en-US" sz="2000" b="1" dirty="0" smtClean="0">
                <a:latin typeface="+mn-lt"/>
                <a:sym typeface="Wingdings"/>
              </a:rPr>
              <a:t> </a:t>
            </a:r>
            <a:r>
              <a:rPr lang="en-US" sz="2000" b="1" dirty="0" err="1" smtClean="0">
                <a:latin typeface="+mn-lt"/>
              </a:rPr>
              <a:t>te</a:t>
            </a:r>
            <a:r>
              <a:rPr lang="en-US" sz="2000" b="1" dirty="0" smtClean="0">
                <a:latin typeface="+mn-lt"/>
              </a:rPr>
              <a:t>(z, f(z))</a:t>
            </a:r>
          </a:p>
        </p:txBody>
      </p:sp>
    </p:spTree>
    <p:extLst>
      <p:ext uri="{BB962C8B-B14F-4D97-AF65-F5344CB8AC3E}">
        <p14:creationId xmlns:p14="http://schemas.microsoft.com/office/powerpoint/2010/main" val="139100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Description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</a:t>
            </a:r>
            <a:r>
              <a:rPr lang="en-GB" sz="2400" dirty="0" smtClean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orresponds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sz="2400" b="1" dirty="0">
                <a:latin typeface="Arial" charset="0"/>
                <a:ea typeface="ＭＳ Ｐゴシック" charset="0"/>
                <a:sym typeface="Symbol" charset="0"/>
              </a:rPr>
              <a:t>2NExpTime-</a:t>
            </a:r>
            <a:r>
              <a:rPr lang="en-US" sz="2400" b="1" dirty="0" smtClean="0">
                <a:latin typeface="Arial" charset="0"/>
                <a:ea typeface="ＭＳ Ｐゴシック" charset="0"/>
                <a:sym typeface="Symbol" charset="0"/>
              </a:rPr>
              <a:t>complete (!!!)</a:t>
            </a:r>
            <a:endParaRPr lang="en-US" sz="2400" b="1" dirty="0">
              <a:latin typeface="Arial" charset="0"/>
              <a:ea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mplemented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reasoners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: Fact++, Hermit, Pellet, </a:t>
            </a:r>
            <a:r>
              <a:rPr lang="en-US" sz="2400" dirty="0" err="1" smtClean="0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400" dirty="0" smtClean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Perfect reformulation example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69620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1958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477000" y="2819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User Query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696200" y="1676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43672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05200"/>
            <a:ext cx="22860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2088"/>
            <a:ext cx="53340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2419350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24363"/>
            <a:ext cx="34940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477000" y="4410075"/>
            <a:ext cx="1096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cs typeface="Arial" charset="0"/>
              </a:rPr>
              <a:t>unification</a:t>
            </a:r>
          </a:p>
        </p:txBody>
      </p:sp>
      <p:pic>
        <p:nvPicPr>
          <p:cNvPr id="20495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76800"/>
            <a:ext cx="2586038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6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2490788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7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0"/>
            <a:ext cx="32766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8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5334000"/>
            <a:ext cx="26304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9" name="Line 19"/>
          <p:cNvSpPr>
            <a:spLocks noChangeShapeType="1"/>
          </p:cNvSpPr>
          <p:nvPr/>
        </p:nvSpPr>
        <p:spPr bwMode="auto">
          <a:xfrm flipV="1">
            <a:off x="1143000" y="4038600"/>
            <a:ext cx="480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1295400" y="3581400"/>
            <a:ext cx="411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4419600" y="3200400"/>
            <a:ext cx="167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Contained in 4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533400" y="35814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2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" y="2971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1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533400" y="40386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3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533400" y="49530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5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533400" y="54102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6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5334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318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4" grpId="0"/>
      <p:bldP spid="2050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4162" y="1579604"/>
            <a:ext cx="223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P(x) </a:t>
            </a:r>
            <a:r>
              <a:rPr lang="en-US" sz="1800" dirty="0" smtClean="0">
                <a:latin typeface="+mn-lt"/>
                <a:sym typeface="Wingdings"/>
              </a:rPr>
              <a:t> </a:t>
            </a:r>
            <a:r>
              <a:rPr lang="en-US" sz="1800" dirty="0" err="1" smtClean="0">
                <a:latin typeface="+mn-lt"/>
                <a:sym typeface="Wingdings"/>
              </a:rPr>
              <a:t>hasFather</a:t>
            </a:r>
            <a:r>
              <a:rPr lang="en-US" sz="1800" dirty="0" smtClean="0">
                <a:latin typeface="+mn-lt"/>
                <a:sym typeface="Wingdings"/>
              </a:rPr>
              <a:t>(X Y)</a:t>
            </a:r>
          </a:p>
          <a:p>
            <a:r>
              <a:rPr lang="en-US" sz="1800" dirty="0" err="1">
                <a:latin typeface="+mn-lt"/>
              </a:rPr>
              <a:t>hasFather</a:t>
            </a:r>
            <a:r>
              <a:rPr lang="en-US" sz="1800" dirty="0">
                <a:latin typeface="+mn-lt"/>
              </a:rPr>
              <a:t>(X Y</a:t>
            </a:r>
            <a:r>
              <a:rPr lang="en-US" sz="1800" dirty="0" smtClean="0">
                <a:latin typeface="+mn-lt"/>
              </a:rPr>
              <a:t>) </a:t>
            </a:r>
            <a:r>
              <a:rPr lang="en-US" sz="1800" dirty="0" smtClean="0">
                <a:latin typeface="+mn-lt"/>
                <a:sym typeface="Wingdings"/>
              </a:rPr>
              <a:t> </a:t>
            </a:r>
            <a:r>
              <a:rPr lang="en-US" sz="1800" smtClean="0">
                <a:latin typeface="+mn-lt"/>
                <a:sym typeface="Wingdings"/>
              </a:rPr>
              <a:t>P(Y)</a:t>
            </a:r>
            <a:endParaRPr lang="en-US" sz="1800" dirty="0" smtClean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432" y="2759676"/>
            <a:ext cx="8533027" cy="82378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454" y="3613668"/>
            <a:ext cx="8265298" cy="576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473" y="4190317"/>
            <a:ext cx="8396295" cy="10475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70" y="5237891"/>
            <a:ext cx="8219989" cy="93362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93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5" grpId="1" animBg="1"/>
      <p:bldP spid="7" grpId="1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4162" y="1579604"/>
            <a:ext cx="223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P(x) </a:t>
            </a:r>
            <a:r>
              <a:rPr lang="en-US" sz="1800" dirty="0" smtClean="0">
                <a:latin typeface="+mn-lt"/>
                <a:sym typeface="Wingdings"/>
              </a:rPr>
              <a:t> </a:t>
            </a:r>
            <a:r>
              <a:rPr lang="en-US" sz="1800" dirty="0" err="1" smtClean="0">
                <a:latin typeface="+mn-lt"/>
                <a:sym typeface="Wingdings"/>
              </a:rPr>
              <a:t>hasFather</a:t>
            </a:r>
            <a:r>
              <a:rPr lang="en-US" sz="1800" dirty="0" smtClean="0">
                <a:latin typeface="+mn-lt"/>
                <a:sym typeface="Wingdings"/>
              </a:rPr>
              <a:t>(X Y)</a:t>
            </a:r>
          </a:p>
          <a:p>
            <a:r>
              <a:rPr lang="en-US" sz="1800" dirty="0" err="1">
                <a:latin typeface="+mn-lt"/>
              </a:rPr>
              <a:t>hasFather</a:t>
            </a:r>
            <a:r>
              <a:rPr lang="en-US" sz="1800" dirty="0">
                <a:latin typeface="+mn-lt"/>
              </a:rPr>
              <a:t>(X Y</a:t>
            </a:r>
            <a:r>
              <a:rPr lang="en-US" sz="1800" dirty="0" smtClean="0">
                <a:latin typeface="+mn-lt"/>
              </a:rPr>
              <a:t>) </a:t>
            </a:r>
            <a:r>
              <a:rPr lang="en-US" sz="1800" dirty="0" smtClean="0">
                <a:latin typeface="+mn-lt"/>
                <a:sym typeface="Wingdings"/>
              </a:rPr>
              <a:t> P(y)</a:t>
            </a:r>
            <a:endParaRPr lang="en-US" sz="1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48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Rewriting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  <a:endParaRPr lang="en-US" sz="14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3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1917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73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9174" name="Rectangle 6"/>
          <p:cNvSpPr>
            <a:spLocks noChangeArrowheads="1"/>
          </p:cNvSpPr>
          <p:nvPr/>
        </p:nvSpPr>
        <p:spPr bwMode="auto">
          <a:xfrm>
            <a:off x="949325" y="3398838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63976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122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9694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326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269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327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107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80491"/>
            <a:ext cx="8237165" cy="1143000"/>
          </a:xfrm>
        </p:spPr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531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0983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 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736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7365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90313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Profiles</a:t>
            </a:r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QL</a:t>
            </a:r>
            <a:r>
              <a:rPr lang="en-US" sz="2800" dirty="0" smtClean="0"/>
              <a:t>: very fast (AC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) query answering using RDBMs (SQL)</a:t>
            </a:r>
          </a:p>
          <a:p>
            <a:pPr lvl="1"/>
            <a:r>
              <a:rPr lang="en-US" sz="2400" dirty="0" smtClean="0"/>
              <a:t>Useful for large datasets (stored in RDBs)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EL</a:t>
            </a:r>
            <a:r>
              <a:rPr lang="en-US" sz="2800" dirty="0"/>
              <a:t>: </a:t>
            </a:r>
            <a:r>
              <a:rPr lang="en-US" sz="2800" dirty="0" smtClean="0"/>
              <a:t>fast (P) </a:t>
            </a:r>
            <a:r>
              <a:rPr lang="en-US" sz="2800" dirty="0"/>
              <a:t>reasoning for schema and data</a:t>
            </a:r>
          </a:p>
          <a:p>
            <a:pPr lvl="1"/>
            <a:r>
              <a:rPr lang="en-US" sz="2400" dirty="0"/>
              <a:t>Useful for ontologies with large conceptual </a:t>
            </a:r>
            <a:r>
              <a:rPr lang="en-US" sz="2400" dirty="0" smtClean="0"/>
              <a:t>part</a:t>
            </a:r>
          </a:p>
          <a:p>
            <a:pPr lvl="1"/>
            <a:r>
              <a:rPr lang="en-US" sz="2400" dirty="0" smtClean="0"/>
              <a:t>Ex: biomedical ontologies, O(10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) concepts</a:t>
            </a:r>
            <a:endParaRPr lang="en-US" sz="2400" dirty="0"/>
          </a:p>
          <a:p>
            <a:r>
              <a:rPr lang="en-US" sz="2800" b="1" dirty="0" smtClean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</a:t>
            </a: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) </a:t>
            </a:r>
            <a:r>
              <a:rPr lang="en-US" sz="2800" dirty="0"/>
              <a:t>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7310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941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413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4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5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7816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146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2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3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4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5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6145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350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1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2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3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05601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53555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7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0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2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53533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76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7605" name="Rectangle 5"/>
          <p:cNvSpPr>
            <a:spLocks noChangeArrowheads="1"/>
          </p:cNvSpPr>
          <p:nvPr/>
        </p:nvSpPr>
        <p:spPr bwMode="auto">
          <a:xfrm>
            <a:off x="4913313" y="5337175"/>
            <a:ext cx="4070350" cy="757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6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9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10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5905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96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8982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417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1701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40451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11163" lvl="1" indent="0">
              <a:buNone/>
            </a:pPr>
            <a:endParaRPr lang="en-US" sz="2400" dirty="0"/>
          </a:p>
          <a:p>
            <a:endParaRPr lang="en-US" sz="2800" dirty="0" smtClean="0"/>
          </a:p>
          <a:p>
            <a:r>
              <a:rPr lang="en-US" sz="2800" dirty="0" smtClean="0"/>
              <a:t>For </a:t>
            </a:r>
            <a:r>
              <a:rPr lang="en-US" sz="2800" dirty="0"/>
              <a:t>DL-Lite, result is a union of conjunctive queries</a:t>
            </a:r>
          </a:p>
        </p:txBody>
      </p:sp>
      <p:pic>
        <p:nvPicPr>
          <p:cNvPr id="5437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3749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3750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39835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can be stored/left in </a:t>
            </a:r>
            <a:r>
              <a:rPr lang="en-US" b="1" dirty="0">
                <a:solidFill>
                  <a:schemeClr val="accent2"/>
                </a:solidFill>
              </a:rPr>
              <a:t>RDBMS</a:t>
            </a:r>
            <a:endParaRPr lang="en-US" dirty="0"/>
          </a:p>
          <a:p>
            <a:r>
              <a:rPr lang="en-US" dirty="0"/>
              <a:t>Relationship between ontology and DB defined by </a:t>
            </a:r>
            <a:r>
              <a:rPr lang="en-US" b="1" dirty="0">
                <a:solidFill>
                  <a:schemeClr val="accent2"/>
                </a:solidFill>
              </a:rPr>
              <a:t>mappings</a:t>
            </a:r>
            <a:r>
              <a:rPr lang="en-US" dirty="0"/>
              <a:t>, e.g.:</a:t>
            </a:r>
          </a:p>
          <a:p>
            <a:pPr lvl="1"/>
            <a:endParaRPr lang="en-US" dirty="0"/>
          </a:p>
          <a:p>
            <a:pPr marL="411163" lvl="1" indent="0">
              <a:buNone/>
            </a:pPr>
            <a:endParaRPr lang="en-US" dirty="0"/>
          </a:p>
          <a:p>
            <a:r>
              <a:rPr lang="en-US" dirty="0"/>
              <a:t>UCQ translated into </a:t>
            </a:r>
            <a:r>
              <a:rPr lang="en-US" b="1" dirty="0">
                <a:solidFill>
                  <a:schemeClr val="accent2"/>
                </a:solidFill>
              </a:rPr>
              <a:t>SQL query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457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22" y="3342820"/>
            <a:ext cx="6380162" cy="9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5797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64" y="5043368"/>
            <a:ext cx="7493000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02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Accessing Data Through Ontologies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19400"/>
            <a:ext cx="2743200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14400"/>
            <a:ext cx="6248400" cy="197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21088"/>
            <a:ext cx="64770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81000" y="2971800"/>
            <a:ext cx="28192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cs typeface="Arial" charset="0"/>
              </a:rPr>
              <a:t>Schema Mappings</a:t>
            </a:r>
            <a:r>
              <a:rPr lang="en-US" sz="2400" dirty="0">
                <a:cs typeface="Arial" charset="0"/>
              </a:rPr>
              <a:t>: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552450" y="3810000"/>
            <a:ext cx="14227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Arial" charset="0"/>
              </a:rPr>
              <a:t>Aux1(</a:t>
            </a:r>
            <a:r>
              <a:rPr lang="en-US" sz="2000" dirty="0" err="1">
                <a:cs typeface="Arial" charset="0"/>
              </a:rPr>
              <a:t>s,p,d</a:t>
            </a:r>
            <a:r>
              <a:rPr lang="en-US" sz="2000" dirty="0">
                <a:cs typeface="Arial" charset="0"/>
              </a:rPr>
              <a:t>)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42950" y="4572000"/>
            <a:ext cx="1230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Aux2(s,n)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742950" y="5181600"/>
            <a:ext cx="1230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Aux3(s,n)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742950" y="5867400"/>
            <a:ext cx="12444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Aux4(c,n)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98758" y="0"/>
            <a:ext cx="2157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dirty="0" err="1" smtClean="0"/>
              <a:t>Poggi</a:t>
            </a:r>
            <a:r>
              <a:rPr lang="en-US" sz="2000" dirty="0" smtClean="0"/>
              <a:t> et al., 2008]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721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Query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Query complexity</a:t>
            </a:r>
            <a:r>
              <a:rPr lang="en-US" sz="2800" dirty="0" smtClean="0"/>
              <a:t>: complexity of evaluating queries q over an arbitrary, but fixed, database D, q(D), as the size of the queries grow</a:t>
            </a:r>
          </a:p>
          <a:p>
            <a:r>
              <a:rPr lang="en-US" sz="2800" b="1" dirty="0" smtClean="0"/>
              <a:t>Data complexity</a:t>
            </a:r>
            <a:r>
              <a:rPr lang="en-US" sz="2800" dirty="0" smtClean="0"/>
              <a:t>: </a:t>
            </a:r>
            <a:r>
              <a:rPr lang="en-US" sz="2800" dirty="0"/>
              <a:t>complexity of </a:t>
            </a:r>
            <a:r>
              <a:rPr lang="en-US" sz="2800" dirty="0" smtClean="0"/>
              <a:t>evaluating an arbitrary, but fixed, query </a:t>
            </a:r>
            <a:r>
              <a:rPr lang="en-US" sz="2800" dirty="0"/>
              <a:t>q over </a:t>
            </a:r>
            <a:r>
              <a:rPr lang="en-US" sz="2800" dirty="0" smtClean="0"/>
              <a:t>databases </a:t>
            </a:r>
            <a:r>
              <a:rPr lang="en-US" sz="2800" dirty="0"/>
              <a:t>D, q(D), as the size of the </a:t>
            </a:r>
            <a:r>
              <a:rPr lang="en-US" sz="2800" dirty="0" smtClean="0"/>
              <a:t>databases grow.</a:t>
            </a:r>
          </a:p>
          <a:p>
            <a:r>
              <a:rPr lang="en-US" sz="2800" b="1" dirty="0" smtClean="0"/>
              <a:t>Combined complexity</a:t>
            </a:r>
            <a:r>
              <a:rPr lang="en-US" sz="2800" dirty="0" smtClean="0"/>
              <a:t>: complexity of evaluating q(D) as both q and D grow.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149934" y="182677"/>
            <a:ext cx="182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Vardi</a:t>
            </a:r>
            <a:r>
              <a:rPr lang="en-US" dirty="0"/>
              <a:t>, 1982</a:t>
            </a:r>
            <a:r>
              <a:rPr lang="en-US" dirty="0" smtClean="0"/>
              <a:t>]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890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89200"/>
            <a:ext cx="39624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55626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5105400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56137"/>
            <a:ext cx="4495800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5" y="3048000"/>
            <a:ext cx="406720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65" name="Freeform 13"/>
          <p:cNvSpPr>
            <a:spLocks/>
          </p:cNvSpPr>
          <p:nvPr/>
        </p:nvSpPr>
        <p:spPr bwMode="auto">
          <a:xfrm>
            <a:off x="5105400" y="457200"/>
            <a:ext cx="1104900" cy="1143000"/>
          </a:xfrm>
          <a:custGeom>
            <a:avLst/>
            <a:gdLst>
              <a:gd name="T0" fmla="*/ 432 w 696"/>
              <a:gd name="T1" fmla="*/ 0 h 720"/>
              <a:gd name="T2" fmla="*/ 624 w 696"/>
              <a:gd name="T3" fmla="*/ 384 h 720"/>
              <a:gd name="T4" fmla="*/ 0 w 696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6" h="720">
                <a:moveTo>
                  <a:pt x="432" y="0"/>
                </a:moveTo>
                <a:cubicBezTo>
                  <a:pt x="564" y="132"/>
                  <a:pt x="696" y="264"/>
                  <a:pt x="624" y="384"/>
                </a:cubicBezTo>
                <a:cubicBezTo>
                  <a:pt x="552" y="504"/>
                  <a:pt x="276" y="612"/>
                  <a:pt x="0" y="72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6232525" y="863827"/>
            <a:ext cx="230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333399"/>
                </a:solidFill>
                <a:cs typeface="Arial" charset="0"/>
              </a:rPr>
              <a:t>Perfect reformulation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5241925" y="2398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V="1">
            <a:off x="4343400" y="54864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114800" y="2362200"/>
            <a:ext cx="457200" cy="2057400"/>
          </a:xfrm>
          <a:custGeom>
            <a:avLst/>
            <a:gdLst>
              <a:gd name="T0" fmla="*/ 288 w 288"/>
              <a:gd name="T1" fmla="*/ 0 h 1344"/>
              <a:gd name="T2" fmla="*/ 192 w 288"/>
              <a:gd name="T3" fmla="*/ 576 h 1344"/>
              <a:gd name="T4" fmla="*/ 0 w 288"/>
              <a:gd name="T5" fmla="*/ 1344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344">
                <a:moveTo>
                  <a:pt x="288" y="0"/>
                </a:moveTo>
                <a:cubicBezTo>
                  <a:pt x="264" y="176"/>
                  <a:pt x="240" y="352"/>
                  <a:pt x="192" y="576"/>
                </a:cubicBezTo>
                <a:cubicBezTo>
                  <a:pt x="144" y="800"/>
                  <a:pt x="72" y="1072"/>
                  <a:pt x="0" y="1344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70" name="Freeform 18"/>
          <p:cNvSpPr>
            <a:spLocks/>
          </p:cNvSpPr>
          <p:nvPr/>
        </p:nvSpPr>
        <p:spPr bwMode="auto">
          <a:xfrm>
            <a:off x="3810000" y="3187700"/>
            <a:ext cx="495300" cy="1231900"/>
          </a:xfrm>
          <a:custGeom>
            <a:avLst/>
            <a:gdLst>
              <a:gd name="T0" fmla="*/ 0 w 264"/>
              <a:gd name="T1" fmla="*/ 152 h 776"/>
              <a:gd name="T2" fmla="*/ 240 w 264"/>
              <a:gd name="T3" fmla="*/ 104 h 776"/>
              <a:gd name="T4" fmla="*/ 144 w 264"/>
              <a:gd name="T5" fmla="*/ 776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" h="776">
                <a:moveTo>
                  <a:pt x="0" y="152"/>
                </a:moveTo>
                <a:cubicBezTo>
                  <a:pt x="108" y="76"/>
                  <a:pt x="216" y="0"/>
                  <a:pt x="240" y="104"/>
                </a:cubicBezTo>
                <a:cubicBezTo>
                  <a:pt x="264" y="208"/>
                  <a:pt x="204" y="492"/>
                  <a:pt x="144" y="776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3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3399"/>
                </a:solidFill>
              </a:rPr>
              <a:t>domain-level user query</a:t>
            </a:r>
            <a:endParaRPr lang="en-US" sz="1600" dirty="0">
              <a:solidFill>
                <a:srgbClr val="3333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2514600"/>
            <a:ext cx="1906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3399"/>
                </a:solidFill>
              </a:rPr>
              <a:t>source-level query</a:t>
            </a:r>
            <a:endParaRPr lang="en-US" sz="1600" dirty="0">
              <a:solidFill>
                <a:srgbClr val="3333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3962400"/>
            <a:ext cx="960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3399"/>
                </a:solidFill>
              </a:rPr>
              <a:t>query</a:t>
            </a:r>
          </a:p>
          <a:p>
            <a:r>
              <a:rPr lang="en-US" sz="1600" dirty="0" smtClean="0">
                <a:solidFill>
                  <a:srgbClr val="333399"/>
                </a:solidFill>
              </a:rPr>
              <a:t>rewriting</a:t>
            </a:r>
            <a:endParaRPr lang="en-US" sz="1600" dirty="0">
              <a:solidFill>
                <a:srgbClr val="33339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1849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3399"/>
                </a:solidFill>
              </a:rPr>
              <a:t>schema mappings</a:t>
            </a:r>
            <a:endParaRPr lang="en-US" sz="1600" dirty="0">
              <a:solidFill>
                <a:srgbClr val="3333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09600"/>
            <a:ext cx="2876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3399"/>
                </a:solidFill>
              </a:rPr>
              <a:t>domain-level expanded query</a:t>
            </a:r>
            <a:endParaRPr lang="en-US" sz="1600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animBg="1"/>
      <p:bldP spid="23566" grpId="0"/>
      <p:bldP spid="23566" grpId="1"/>
      <p:bldP spid="14" grpId="0"/>
      <p:bldP spid="15" grpId="0"/>
      <p:bldP spid="16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Complexity for extensions of</a:t>
            </a:r>
            <a:br>
              <a:rPr lang="en-US" sz="4000" smtClean="0"/>
            </a:br>
            <a:r>
              <a:rPr lang="en-US" sz="4000" smtClean="0"/>
              <a:t>DL-Lite</a:t>
            </a:r>
            <a:r>
              <a:rPr lang="en-US" sz="4000" baseline="-25000" smtClean="0"/>
              <a:t>A, id</a:t>
            </a:r>
            <a:endParaRPr lang="en-US" sz="400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90678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04800" y="6019800"/>
            <a:ext cx="658177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cs typeface="Arial" charset="0"/>
              </a:rPr>
              <a:t>Ontologies and Databases: The </a:t>
            </a:r>
            <a:r>
              <a:rPr lang="en-US" sz="1400" b="1" i="1" dirty="0">
                <a:cs typeface="Arial" charset="0"/>
              </a:rPr>
              <a:t>DL-Lite </a:t>
            </a:r>
            <a:r>
              <a:rPr lang="en-US" sz="1400" b="1" dirty="0">
                <a:cs typeface="Arial" charset="0"/>
              </a:rPr>
              <a:t>Approach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Diego </a:t>
            </a:r>
            <a:r>
              <a:rPr lang="en-US" sz="1400" dirty="0" err="1">
                <a:cs typeface="Arial" charset="0"/>
              </a:rPr>
              <a:t>Calvanese</a:t>
            </a:r>
            <a:r>
              <a:rPr lang="en-US" sz="1400" dirty="0">
                <a:cs typeface="Arial" charset="0"/>
              </a:rPr>
              <a:t>, Giuseppe De </a:t>
            </a:r>
            <a:r>
              <a:rPr lang="en-US" sz="1400" dirty="0" err="1">
                <a:cs typeface="Arial" charset="0"/>
              </a:rPr>
              <a:t>Giacomo</a:t>
            </a:r>
            <a:r>
              <a:rPr lang="en-US" sz="1400" dirty="0">
                <a:cs typeface="Arial" charset="0"/>
              </a:rPr>
              <a:t>, </a:t>
            </a:r>
            <a:r>
              <a:rPr lang="en-US" sz="1400" dirty="0" err="1">
                <a:cs typeface="Arial" charset="0"/>
              </a:rPr>
              <a:t>Domenico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 dirty="0" err="1">
                <a:cs typeface="Arial" charset="0"/>
              </a:rPr>
              <a:t>Lembo</a:t>
            </a:r>
            <a:r>
              <a:rPr lang="en-US" sz="1400" dirty="0">
                <a:cs typeface="Arial" charset="0"/>
              </a:rPr>
              <a:t>, Maurizio </a:t>
            </a:r>
            <a:r>
              <a:rPr lang="en-US" sz="1400" dirty="0" err="1">
                <a:cs typeface="Arial" charset="0"/>
              </a:rPr>
              <a:t>Lenzerini</a:t>
            </a:r>
            <a:r>
              <a:rPr lang="en-US" sz="1400" dirty="0">
                <a:cs typeface="Arial" charset="0"/>
              </a:rPr>
              <a:t>,</a:t>
            </a:r>
          </a:p>
          <a:p>
            <a:pPr>
              <a:defRPr/>
            </a:pPr>
            <a:r>
              <a:rPr lang="en-US" sz="1400" dirty="0" err="1">
                <a:cs typeface="Arial" charset="0"/>
              </a:rPr>
              <a:t>Antonella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>
                <a:cs typeface="Arial" charset="0"/>
              </a:rPr>
              <a:t>Poggi, </a:t>
            </a:r>
            <a:r>
              <a:rPr lang="en-US" sz="1400" dirty="0">
                <a:cs typeface="Arial" charset="0"/>
              </a:rPr>
              <a:t>Mariano Rodriguez-</a:t>
            </a:r>
            <a:r>
              <a:rPr lang="en-US" sz="1400" dirty="0" err="1">
                <a:cs typeface="Arial" charset="0"/>
              </a:rPr>
              <a:t>Muro</a:t>
            </a:r>
            <a:r>
              <a:rPr lang="en-US" sz="1400" dirty="0">
                <a:cs typeface="Arial" charset="0"/>
              </a:rPr>
              <a:t>, and Riccardo </a:t>
            </a:r>
            <a:r>
              <a:rPr lang="en-US" sz="1400" dirty="0" err="1">
                <a:cs typeface="Arial" charset="0"/>
              </a:rPr>
              <a:t>Rosati</a:t>
            </a:r>
            <a:endParaRPr lang="en-US" sz="1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2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5890711"/>
            <a:ext cx="8123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Franz </a:t>
            </a:r>
            <a:r>
              <a:rPr lang="en-US" sz="1200" dirty="0" err="1">
                <a:latin typeface="+mn-lt"/>
              </a:rPr>
              <a:t>Baader</a:t>
            </a:r>
            <a:r>
              <a:rPr lang="en-US" sz="1200" dirty="0">
                <a:latin typeface="+mn-lt"/>
              </a:rPr>
              <a:t>, Sebastian Brandt, and </a:t>
            </a:r>
            <a:r>
              <a:rPr lang="en-US" sz="1200" dirty="0" err="1">
                <a:latin typeface="+mn-lt"/>
              </a:rPr>
              <a:t>Carsten</a:t>
            </a:r>
            <a:r>
              <a:rPr lang="en-US" sz="1200" dirty="0">
                <a:latin typeface="+mn-lt"/>
              </a:rPr>
              <a:t> Lutz. </a:t>
            </a:r>
            <a:r>
              <a:rPr lang="en-US" sz="1200" i="1" dirty="0">
                <a:latin typeface="+mn-lt"/>
                <a:hlinkClick r:id="rId2" tooltip="http://lat.inf.tu-dresden.de/research/papers/2005/BaaderBrandtLutz-IJCAI-05.pdf"/>
              </a:rPr>
              <a:t>Pushing the EL Envelope</a:t>
            </a:r>
            <a:r>
              <a:rPr lang="en-US" sz="1200" dirty="0">
                <a:latin typeface="+mn-lt"/>
              </a:rPr>
              <a:t>. In Proc. of the 19th Joint Int. Conf. on Artificial Intelligence (IJCAI 2005), 2005   </a:t>
            </a:r>
          </a:p>
          <a:p>
            <a:r>
              <a:rPr lang="en-US" sz="1200" dirty="0">
                <a:latin typeface="+mn-lt"/>
              </a:rPr>
              <a:t>Franz </a:t>
            </a:r>
            <a:r>
              <a:rPr lang="en-US" sz="1200" dirty="0" err="1">
                <a:latin typeface="+mn-lt"/>
              </a:rPr>
              <a:t>Baader</a:t>
            </a:r>
            <a:r>
              <a:rPr lang="en-US" sz="1200" dirty="0">
                <a:latin typeface="+mn-lt"/>
              </a:rPr>
              <a:t>, Sebastian Brandt, and </a:t>
            </a:r>
            <a:r>
              <a:rPr lang="en-US" sz="1200" dirty="0" err="1">
                <a:latin typeface="+mn-lt"/>
              </a:rPr>
              <a:t>Carsten</a:t>
            </a:r>
            <a:r>
              <a:rPr lang="en-US" sz="1200" dirty="0">
                <a:latin typeface="+mn-lt"/>
              </a:rPr>
              <a:t> Lutz. </a:t>
            </a:r>
            <a:r>
              <a:rPr lang="en-US" sz="1200" i="1" dirty="0">
                <a:latin typeface="+mn-lt"/>
                <a:hlinkClick r:id="rId3" tooltip="http://www.webont.org/owled/2008dc/papers/owled2008dc_paper_3.pdf"/>
              </a:rPr>
              <a:t>Pushing the EL Envelope Further</a:t>
            </a:r>
            <a:r>
              <a:rPr lang="en-US" sz="1200" dirty="0">
                <a:latin typeface="+mn-lt"/>
              </a:rPr>
              <a:t>. In Proc. of the Washington DC workshop on OWL: Experiences and Directions (OWLED08DC), 2008 </a:t>
            </a:r>
          </a:p>
        </p:txBody>
      </p:sp>
    </p:spTree>
    <p:extLst>
      <p:ext uri="{BB962C8B-B14F-4D97-AF65-F5344CB8AC3E}">
        <p14:creationId xmlns:p14="http://schemas.microsoft.com/office/powerpoint/2010/main" val="28039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"/>
            <a:ext cx="9144000" cy="685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1580" y="2160616"/>
            <a:ext cx="1012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</a:t>
            </a:r>
            <a:r>
              <a:rPr lang="en-US" sz="2000" dirty="0" err="1" smtClean="0">
                <a:latin typeface="+mn-lt"/>
              </a:rPr>
              <a:t>om</a:t>
            </a:r>
            <a:r>
              <a:rPr lang="en-US" sz="2000" dirty="0" smtClean="0">
                <a:latin typeface="+mn-lt"/>
              </a:rPr>
              <a:t>(R)</a:t>
            </a:r>
          </a:p>
          <a:p>
            <a:r>
              <a:rPr lang="en-US" sz="2000" dirty="0" smtClean="0">
                <a:latin typeface="+mn-lt"/>
              </a:rPr>
              <a:t>∃R ⊑ C</a:t>
            </a:r>
            <a:endParaRPr lang="en-US" sz="20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0541" y="2160616"/>
            <a:ext cx="101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 ran(R)</a:t>
            </a:r>
          </a:p>
          <a:p>
            <a:r>
              <a:rPr lang="en-US" sz="2000" dirty="0" smtClean="0">
                <a:latin typeface="+mn-lt"/>
              </a:rPr>
              <a:t>∃R</a:t>
            </a:r>
            <a:r>
              <a:rPr lang="en-US" sz="2000" baseline="30000" dirty="0" smtClean="0">
                <a:latin typeface="+mn-lt"/>
              </a:rPr>
              <a:t>-</a:t>
            </a:r>
            <a:r>
              <a:rPr lang="en-US" sz="2000" dirty="0" smtClean="0">
                <a:latin typeface="+mn-lt"/>
              </a:rPr>
              <a:t> ⊑ C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20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4" y="982622"/>
            <a:ext cx="7867311" cy="58204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EL++: Syntax and Semantics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Answering in Ontologies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062"/>
            <a:ext cx="9144000" cy="483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9276" y="6614606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, on an example by Andrea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Schaerf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6274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REQUIEM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545" y="1581150"/>
            <a:ext cx="8100543" cy="45831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Query reformulation over an expressive </a:t>
            </a:r>
            <a:br>
              <a:rPr lang="en-US" dirty="0" smtClean="0"/>
            </a:br>
            <a:r>
              <a:rPr lang="en-US" dirty="0" smtClean="0"/>
              <a:t>description logic:</a:t>
            </a:r>
          </a:p>
          <a:p>
            <a:pPr lvl="1" eaLnBrk="1" hangingPunct="1">
              <a:defRPr/>
            </a:pPr>
            <a:r>
              <a:rPr lang="en-US" dirty="0" smtClean="0"/>
              <a:t>Includes DL-Lite+, DL-</a:t>
            </a:r>
            <a:r>
              <a:rPr lang="en-US" dirty="0" err="1" smtClean="0"/>
              <a:t>Lite</a:t>
            </a:r>
            <a:r>
              <a:rPr lang="en-US" baseline="-25000" dirty="0" err="1" smtClean="0"/>
              <a:t>R</a:t>
            </a:r>
            <a:r>
              <a:rPr lang="en-US" dirty="0" smtClean="0"/>
              <a:t> , and  </a:t>
            </a:r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Recursive queries and recursive rewritings </a:t>
            </a:r>
            <a:r>
              <a:rPr lang="en-US" dirty="0" smtClean="0">
                <a:sym typeface="Wingdings" charset="0"/>
              </a:rPr>
              <a:t> polynomial data complexity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Based on resolution: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42" y="1979246"/>
            <a:ext cx="1381825" cy="39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7"/>
          <a:stretch>
            <a:fillRect/>
          </a:stretch>
        </p:blipFill>
        <p:spPr bwMode="auto">
          <a:xfrm>
            <a:off x="5101379" y="2463608"/>
            <a:ext cx="424678" cy="38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15074"/>
            <a:ext cx="830103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3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480377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1000"/>
            <a:ext cx="2786063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80010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123666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12969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89154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Translation to Horn Clauses</a:t>
            </a:r>
            <a:br>
              <a:rPr lang="en-US" sz="4000" smtClean="0"/>
            </a:br>
            <a:endParaRPr lang="en-US" sz="4000" smtClean="0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11" y="1242525"/>
            <a:ext cx="5074211" cy="544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4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355143"/>
            <a:ext cx="7775575" cy="1170446"/>
          </a:xfrm>
        </p:spPr>
        <p:txBody>
          <a:bodyPr/>
          <a:lstStyle/>
          <a:p>
            <a:r>
              <a:rPr lang="en-US" dirty="0" smtClean="0"/>
              <a:t>REQUIEM:</a:t>
            </a:r>
            <a:br>
              <a:rPr lang="en-US" dirty="0" smtClean="0"/>
            </a:br>
            <a:r>
              <a:rPr lang="en-US" dirty="0" smtClean="0"/>
              <a:t>Resolution-based query rewriting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8642799" cy="25908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830103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5105400"/>
            <a:ext cx="187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 Rule: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REQUIEM: Example Rewriting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6906"/>
            <a:ext cx="3200400" cy="11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143000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11430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Clauses: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52407"/>
            <a:ext cx="4648200" cy="600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11" y="2819400"/>
            <a:ext cx="8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256" y="1600200"/>
            <a:ext cx="4423144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429000"/>
            <a:ext cx="5646162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352800"/>
            <a:ext cx="14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Resolutions: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707" y="5626769"/>
            <a:ext cx="4760335" cy="533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5169569"/>
            <a:ext cx="121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Rewriting: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07" y="5103211"/>
            <a:ext cx="5010883" cy="6472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708" y="6160169"/>
            <a:ext cx="2971800" cy="4692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95131" y="6550223"/>
            <a:ext cx="284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 Pérez</a:t>
            </a:r>
            <a:r>
              <a:rPr lang="en-US" sz="1400" dirty="0"/>
              <a:t>-</a:t>
            </a:r>
            <a:r>
              <a:rPr lang="en-US" sz="1400" dirty="0" err="1" smtClean="0"/>
              <a:t>Urbina</a:t>
            </a:r>
            <a:r>
              <a:rPr lang="en-US" sz="1400" dirty="0" smtClean="0"/>
              <a:t> et al, ISWC 2009]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695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Requiem Example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4292100" cy="45831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Saturation:</a:t>
            </a:r>
          </a:p>
          <a:p>
            <a:pPr marL="0" indent="0">
              <a:buNone/>
            </a:pPr>
            <a:r>
              <a:rPr lang="en-US" sz="2000" dirty="0" smtClean="0"/>
              <a:t>(1)  q(x) </a:t>
            </a:r>
            <a:r>
              <a:rPr lang="en-US" sz="2000" dirty="0" smtClean="0">
                <a:sym typeface="Wingdings"/>
              </a:rPr>
              <a:t> t(</a:t>
            </a:r>
            <a:r>
              <a:rPr lang="en-US" sz="2000" dirty="0" err="1" smtClean="0">
                <a:sym typeface="Wingdings"/>
              </a:rPr>
              <a:t>x,y</a:t>
            </a:r>
            <a:r>
              <a:rPr lang="en-US" sz="2000" dirty="0" smtClean="0">
                <a:sym typeface="Wingdings"/>
              </a:rPr>
              <a:t>) ^ s(y)</a:t>
            </a:r>
          </a:p>
          <a:p>
            <a:pPr marL="0" indent="0">
              <a:buNone/>
            </a:pPr>
            <a:r>
              <a:rPr lang="en-US" sz="2000" dirty="0" smtClean="0"/>
              <a:t>(2)  t(x1, f(x1)) </a:t>
            </a:r>
            <a:r>
              <a:rPr lang="en-US" sz="2000" dirty="0" smtClean="0">
                <a:sym typeface="Wingdings"/>
              </a:rPr>
              <a:t> p(x1)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(3)  s(x2)  t(y2,x2)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(4 = 1,2)  q(x)  p(x) ^ s(f(x))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(5 = 1,3)  q</a:t>
            </a:r>
            <a:r>
              <a:rPr lang="en-US" sz="2000" dirty="0">
                <a:sym typeface="Wingdings"/>
              </a:rPr>
              <a:t>(x) </a:t>
            </a:r>
            <a:r>
              <a:rPr lang="en-US" sz="2000" dirty="0" smtClean="0">
                <a:sym typeface="Wingdings"/>
              </a:rPr>
              <a:t> t(x, y) ^ t(y2,y)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(6 = 2,3)  s(f(x1))  p(x1)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(7 = 4,6)  q(x)  p(x) ^ p(x) 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(7 –dup)  q(x)  p(x)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(8 = 1,6)  q(x)  t(</a:t>
            </a:r>
            <a:r>
              <a:rPr lang="en-US" sz="2000" dirty="0" err="1" smtClean="0">
                <a:sym typeface="Wingdings"/>
              </a:rPr>
              <a:t>x,f</a:t>
            </a:r>
            <a:r>
              <a:rPr lang="en-US" sz="2000" dirty="0" smtClean="0">
                <a:sym typeface="Wingdings"/>
              </a:rPr>
              <a:t>(x1)) ^ p(x1)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After removing q clauses with function symbols: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(1)  q</a:t>
            </a:r>
            <a:r>
              <a:rPr lang="en-US" sz="2000" dirty="0"/>
              <a:t>(x) </a:t>
            </a:r>
            <a:r>
              <a:rPr lang="en-US" sz="2000" dirty="0">
                <a:sym typeface="Wingdings"/>
              </a:rPr>
              <a:t> t(</a:t>
            </a:r>
            <a:r>
              <a:rPr lang="en-US" sz="2000" dirty="0" err="1">
                <a:sym typeface="Wingdings"/>
              </a:rPr>
              <a:t>x,y</a:t>
            </a:r>
            <a:r>
              <a:rPr lang="en-US" sz="2000" dirty="0">
                <a:sym typeface="Wingdings"/>
              </a:rPr>
              <a:t>) ^ s(y</a:t>
            </a:r>
            <a:r>
              <a:rPr lang="en-US" sz="2000" dirty="0" smtClean="0">
                <a:sym typeface="Wingdings"/>
              </a:rPr>
              <a:t>)</a:t>
            </a: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(5)  q</a:t>
            </a:r>
            <a:r>
              <a:rPr lang="en-US" sz="2000" dirty="0">
                <a:sym typeface="Wingdings"/>
              </a:rPr>
              <a:t>(x)  t(x, y) ^ t(y2,y)</a:t>
            </a:r>
          </a:p>
          <a:p>
            <a:pPr marL="0" indent="0">
              <a:buNone/>
            </a:pPr>
            <a:r>
              <a:rPr lang="en-US" sz="2000" dirty="0" smtClean="0">
                <a:sym typeface="Wingdings"/>
              </a:rPr>
              <a:t>(7)  q</a:t>
            </a:r>
            <a:r>
              <a:rPr lang="en-US" sz="2000" dirty="0">
                <a:sym typeface="Wingdings"/>
              </a:rPr>
              <a:t>(x)  p(x)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4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Normalise</a:t>
            </a:r>
            <a:r>
              <a:rPr lang="en-US" dirty="0"/>
              <a:t> ontology axioms to standard form:</a:t>
            </a:r>
          </a:p>
          <a:p>
            <a:pPr lvl="1"/>
            <a:endParaRPr lang="en-US" dirty="0"/>
          </a:p>
          <a:p>
            <a:r>
              <a:rPr lang="en-US" dirty="0"/>
              <a:t>Saturate using inference rules: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 to Horn fragment requires (many) more rules</a:t>
            </a:r>
          </a:p>
        </p:txBody>
      </p:sp>
      <p:pic>
        <p:nvPicPr>
          <p:cNvPr id="4864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119313"/>
            <a:ext cx="5981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6405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136900"/>
            <a:ext cx="6629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884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95"/>
          <a:stretch>
            <a:fillRect/>
          </a:stretch>
        </p:blipFill>
        <p:spPr bwMode="auto">
          <a:xfrm>
            <a:off x="999628" y="2211388"/>
            <a:ext cx="4043363" cy="105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05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501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0502" name="Rectangle 6"/>
          <p:cNvSpPr>
            <a:spLocks noChangeArrowheads="1"/>
          </p:cNvSpPr>
          <p:nvPr/>
        </p:nvSpPr>
        <p:spPr bwMode="auto">
          <a:xfrm>
            <a:off x="908050" y="3425825"/>
            <a:ext cx="4259263" cy="2955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25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2550" name="Rectangle 6"/>
          <p:cNvSpPr>
            <a:spLocks noChangeArrowheads="1"/>
          </p:cNvSpPr>
          <p:nvPr/>
        </p:nvSpPr>
        <p:spPr bwMode="auto">
          <a:xfrm>
            <a:off x="896938" y="4092575"/>
            <a:ext cx="4259262" cy="2289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Encoding UML diagrams in </a:t>
            </a:r>
            <a:br>
              <a:rPr lang="en-US" sz="3600" dirty="0" smtClean="0"/>
            </a:br>
            <a:r>
              <a:rPr lang="en-US" sz="3600" dirty="0" smtClean="0"/>
              <a:t>Description Logics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  <a:endParaRPr lang="en-US" sz="1000" dirty="0" smtClean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6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45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auto">
          <a:xfrm>
            <a:off x="896938" y="4770438"/>
            <a:ext cx="4259262" cy="1611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664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6" name="Rectangle 6"/>
          <p:cNvSpPr>
            <a:spLocks noChangeArrowheads="1"/>
          </p:cNvSpPr>
          <p:nvPr/>
        </p:nvSpPr>
        <p:spPr bwMode="auto">
          <a:xfrm>
            <a:off x="896938" y="4768850"/>
            <a:ext cx="4259262" cy="161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869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3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074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278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2789" name="Rectangle 5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483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37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38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4839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40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41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688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87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8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9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90" name="Picture 10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3"/>
          <a:stretch>
            <a:fillRect/>
          </a:stretch>
        </p:blipFill>
        <p:spPr bwMode="auto">
          <a:xfrm>
            <a:off x="5245100" y="3514725"/>
            <a:ext cx="3271838" cy="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893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4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5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8936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8937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73"/>
          <a:stretch>
            <a:fillRect/>
          </a:stretch>
        </p:blipFill>
        <p:spPr bwMode="auto">
          <a:xfrm>
            <a:off x="5245100" y="3514725"/>
            <a:ext cx="327183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1098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2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3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10984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85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514725"/>
            <a:ext cx="3271838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Saturation-based Technique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Performance with large bio-medical ontologies:</a:t>
            </a:r>
          </a:p>
        </p:txBody>
      </p:sp>
      <p:pic>
        <p:nvPicPr>
          <p:cNvPr id="513028" name="Picture 4" descr="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219325"/>
            <a:ext cx="7735888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72005"/>
          </a:xfrm>
        </p:spPr>
        <p:txBody>
          <a:bodyPr/>
          <a:lstStyle/>
          <a:p>
            <a:r>
              <a:rPr lang="en-US" dirty="0" smtClean="0"/>
              <a:t>OWL2 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r>
              <a:rPr lang="en-US" sz="2400" dirty="0" smtClean="0"/>
              <a:t>OWL2 QL designed to </a:t>
            </a:r>
            <a:r>
              <a:rPr lang="en-US" sz="2400" dirty="0"/>
              <a:t>query </a:t>
            </a:r>
            <a:r>
              <a:rPr lang="en-US" sz="2400" dirty="0" smtClean="0"/>
              <a:t>large datasets</a:t>
            </a:r>
          </a:p>
          <a:p>
            <a:r>
              <a:rPr lang="en-US" sz="2400" dirty="0" smtClean="0"/>
              <a:t>Conjunctive queries using ontology concepts and relations</a:t>
            </a:r>
            <a:endParaRPr lang="en-US" sz="2400" dirty="0"/>
          </a:p>
          <a:p>
            <a:r>
              <a:rPr lang="en-US" sz="2400" dirty="0" smtClean="0"/>
              <a:t>Efficient query answering by compiling ontology in query and evaluating SQL </a:t>
            </a:r>
            <a:r>
              <a:rPr lang="en-US" sz="2400" dirty="0"/>
              <a:t>on </a:t>
            </a:r>
            <a:r>
              <a:rPr lang="en-US" sz="2400" dirty="0" smtClean="0"/>
              <a:t>relational DB</a:t>
            </a:r>
          </a:p>
          <a:p>
            <a:r>
              <a:rPr lang="en-US" sz="2400" dirty="0" smtClean="0"/>
              <a:t>Polynomial complexity for standard DL reasoning tasks: consistency, </a:t>
            </a:r>
            <a:r>
              <a:rPr lang="en-US" sz="2400" dirty="0" err="1" smtClean="0"/>
              <a:t>subsumption</a:t>
            </a:r>
            <a:r>
              <a:rPr lang="en-US" sz="2400" dirty="0" smtClean="0"/>
              <a:t>, classification, …</a:t>
            </a:r>
          </a:p>
          <a:p>
            <a:r>
              <a:rPr lang="en-US" sz="2400" dirty="0" smtClean="0"/>
              <a:t>Based on the DL-Lite family of description logics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9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RL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Based on </a:t>
            </a:r>
            <a:r>
              <a:rPr lang="en-US" sz="2400" b="1" kern="0" dirty="0" smtClean="0">
                <a:solidFill>
                  <a:srgbClr val="333399"/>
                </a:solidFill>
                <a:latin typeface="Arial"/>
                <a:ea typeface="ＭＳ Ｐゴシック"/>
              </a:rPr>
              <a:t>Description Logic </a:t>
            </a:r>
            <a:r>
              <a:rPr lang="en-US" sz="2400" b="1" kern="0" dirty="0" err="1" smtClean="0">
                <a:solidFill>
                  <a:srgbClr val="333399"/>
                </a:solidFill>
                <a:latin typeface="Arial"/>
                <a:ea typeface="ＭＳ Ｐゴシック"/>
              </a:rPr>
              <a:t>Programms</a:t>
            </a:r>
            <a:r>
              <a:rPr lang="en-US" sz="2400" b="1" kern="0" dirty="0" smtClean="0">
                <a:solidFill>
                  <a:srgbClr val="333399"/>
                </a:solidFill>
                <a:latin typeface="Arial"/>
                <a:ea typeface="ＭＳ Ｐゴシック"/>
              </a:rPr>
              <a:t> (DLP)</a:t>
            </a:r>
            <a:endParaRPr lang="en-US" sz="2400" kern="0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Intersection of OWL2 and Horn Rules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Can be implemented using standard rule engines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No </a:t>
            </a:r>
            <a:r>
              <a:rPr lang="en-US" sz="2000" kern="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existentials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 or union, in consequent (RHS)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No negation or universals, in antecedent (LHS)</a:t>
            </a: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Can 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provide </a:t>
            </a:r>
            <a:r>
              <a:rPr lang="en-US" sz="2400" b="1" kern="0" dirty="0">
                <a:solidFill>
                  <a:srgbClr val="333399"/>
                </a:solidFill>
                <a:latin typeface="Arial"/>
                <a:ea typeface="ＭＳ Ｐゴシック"/>
              </a:rPr>
              <a:t>correctness guarantees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For conformant ontologies and atomic queries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In other cases results may be incomplete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675" y="5784840"/>
            <a:ext cx="8237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Benjamin N. </a:t>
            </a:r>
            <a:r>
              <a:rPr lang="en-US" sz="1400" dirty="0" err="1">
                <a:latin typeface="+mn-lt"/>
              </a:rPr>
              <a:t>Grosof</a:t>
            </a:r>
            <a:r>
              <a:rPr lang="en-US" sz="1400" dirty="0">
                <a:latin typeface="+mn-lt"/>
              </a:rPr>
              <a:t>, Ian </a:t>
            </a:r>
            <a:r>
              <a:rPr lang="en-US" sz="1400" dirty="0" err="1">
                <a:latin typeface="+mn-lt"/>
              </a:rPr>
              <a:t>Horrocks</a:t>
            </a:r>
            <a:r>
              <a:rPr lang="en-US" sz="1400" dirty="0">
                <a:latin typeface="+mn-lt"/>
              </a:rPr>
              <a:t>, Raphael </a:t>
            </a:r>
            <a:r>
              <a:rPr lang="en-US" sz="1400" dirty="0" err="1">
                <a:latin typeface="+mn-lt"/>
              </a:rPr>
              <a:t>Volz</a:t>
            </a:r>
            <a:r>
              <a:rPr lang="en-US" sz="1400" dirty="0">
                <a:latin typeface="+mn-lt"/>
              </a:rPr>
              <a:t>, and Stefan Decker. Description Logic Programs: Combining Logic Programs with Description Logic. in Proc. of the 12th Int. World Wide Web Conference (WWW 2003), Budapest, Hungary, 2003. pp.: 48–57</a:t>
            </a:r>
          </a:p>
        </p:txBody>
      </p:sp>
    </p:spTree>
    <p:extLst>
      <p:ext uri="{BB962C8B-B14F-4D97-AF65-F5344CB8AC3E}">
        <p14:creationId xmlns:p14="http://schemas.microsoft.com/office/powerpoint/2010/main" val="26499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6" y="0"/>
            <a:ext cx="7486712" cy="686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RL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253581"/>
              </p:ext>
            </p:extLst>
          </p:nvPr>
        </p:nvGraphicFramePr>
        <p:xfrm>
          <a:off x="457200" y="1600200"/>
          <a:ext cx="822801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Subclass 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Superclass Expressions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 class other than </a:t>
                      </a:r>
                      <a:r>
                        <a:rPr lang="en-US" sz="1600" dirty="0" err="1" smtClean="0"/>
                        <a:t>owl:Thing</a:t>
                      </a:r>
                      <a:endParaRPr lang="en-US" sz="1600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an enumeration of individuals (</a:t>
                      </a:r>
                      <a:r>
                        <a:rPr lang="en-US" sz="1600" dirty="0" err="1" smtClean="0"/>
                        <a:t>ObjectOneOf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intersection of class expressions (</a:t>
                      </a:r>
                      <a:r>
                        <a:rPr lang="en-US" sz="1600" dirty="0" err="1" smtClean="0"/>
                        <a:t>ObjectIntersectionOf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union of class expressions (</a:t>
                      </a:r>
                      <a:r>
                        <a:rPr lang="en-US" sz="1600" dirty="0" err="1" smtClean="0"/>
                        <a:t>ObjectUnionOf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class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expression (</a:t>
                      </a:r>
                      <a:r>
                        <a:rPr lang="en-US" sz="1600" dirty="0" err="1" smtClean="0"/>
                        <a:t>ObjectSomeValuesFrom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data range (</a:t>
                      </a:r>
                      <a:r>
                        <a:rPr lang="en-US" sz="1600" dirty="0" err="1" smtClean="0"/>
                        <a:t>DataSomeValuesFrom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an individual (</a:t>
                      </a:r>
                      <a:r>
                        <a:rPr lang="en-US" sz="1600" dirty="0" err="1" smtClean="0"/>
                        <a:t>ObjectHasValue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literal (</a:t>
                      </a:r>
                      <a:r>
                        <a:rPr lang="en-US" sz="1600" dirty="0" err="1" smtClean="0"/>
                        <a:t>DataHasValue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 class other than </a:t>
                      </a:r>
                      <a:r>
                        <a:rPr lang="en-US" sz="1600" dirty="0" err="1" smtClean="0"/>
                        <a:t>owl:Thing</a:t>
                      </a:r>
                      <a:endParaRPr lang="en-US" sz="1600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intersection of classes (</a:t>
                      </a:r>
                      <a:r>
                        <a:rPr lang="en-US" sz="1600" dirty="0" err="1" smtClean="0"/>
                        <a:t>ObjectIntersectionOf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negation (</a:t>
                      </a:r>
                      <a:r>
                        <a:rPr lang="en-US" sz="1600" dirty="0" err="1" smtClean="0"/>
                        <a:t>ObjectComplementOf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universal quantification to a class expression (</a:t>
                      </a:r>
                      <a:r>
                        <a:rPr lang="en-US" sz="1600" dirty="0" err="1" smtClean="0"/>
                        <a:t>ObjectAllValuesFrom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an individual (</a:t>
                      </a:r>
                      <a:r>
                        <a:rPr lang="en-US" sz="1600" dirty="0" err="1" smtClean="0"/>
                        <a:t>ObjectHasValue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at-most 0/1 cardinality restriction to a class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universal quantification to a data range (</a:t>
                      </a:r>
                      <a:r>
                        <a:rPr lang="en-US" sz="1600" dirty="0" err="1" smtClean="0"/>
                        <a:t>DataAllValuesFrom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existential quantification to a literal (</a:t>
                      </a:r>
                      <a:r>
                        <a:rPr lang="en-US" sz="1600" dirty="0" err="1" smtClean="0"/>
                        <a:t>DataHasValue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at-most 0/1 cardinality restriction to a data range (</a:t>
                      </a:r>
                      <a:r>
                        <a:rPr lang="en-US" sz="1600" dirty="0" err="1" smtClean="0"/>
                        <a:t>DataMaxCardinality</a:t>
                      </a:r>
                      <a:r>
                        <a:rPr lang="en-US" sz="1600" dirty="0" smtClean="0"/>
                        <a:t> 0/1)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9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RDFS and Horn Logic</a:t>
            </a:r>
            <a:endParaRPr lang="el-GR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Triple(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a,P,b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	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rdf:type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C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	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(a)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subClassOf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D		C(X)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D(X)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subPropertyOf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Q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Q(X,Y)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domain(P,C)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C(X)</a:t>
            </a:r>
          </a:p>
          <a:p>
            <a:pPr eaLnBrk="1" hangingPunct="1">
              <a:buFont typeface="Wingdings" charset="0"/>
              <a:buNone/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range(P,C)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C(Y)</a:t>
            </a:r>
            <a:endParaRPr lang="en-GB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/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02741"/>
          </a:xfrm>
        </p:spPr>
        <p:txBody>
          <a:bodyPr/>
          <a:lstStyle/>
          <a:p>
            <a:r>
              <a:rPr lang="en-US" dirty="0" smtClean="0"/>
              <a:t>OWL2 in Horn Logic (1)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925701"/>
              </p:ext>
            </p:extLst>
          </p:nvPr>
        </p:nvGraphicFramePr>
        <p:xfrm>
          <a:off x="466350" y="1275728"/>
          <a:ext cx="8228014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OWL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Horn</a:t>
                      </a:r>
                      <a:r>
                        <a:rPr lang="en-US" sz="1800" baseline="0" dirty="0" smtClean="0"/>
                        <a:t> Rules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sameClassAs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	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D(X)  C(X)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samePropertyAs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Q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Q(X,Y)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P(X,Y)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 C2)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D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C1(X), C2(X)  D(X)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 D2)	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D1(X)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D2(X)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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C2)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C1(X)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C2(X)  D(X)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 D2)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allowed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C(X), P(X,Y)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D(Y)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Not allowed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Not allowed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(Y)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P(X,Y)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C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(X)</a:t>
                      </a:r>
                      <a:endParaRPr lang="en-US" sz="1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73010"/>
          </a:xfrm>
        </p:spPr>
        <p:txBody>
          <a:bodyPr/>
          <a:lstStyle/>
          <a:p>
            <a:r>
              <a:rPr lang="en-US" dirty="0" smtClean="0"/>
              <a:t>OWL2 in Horn Logic (2)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843523"/>
              </p:ext>
            </p:extLst>
          </p:nvPr>
        </p:nvGraphicFramePr>
        <p:xfrm>
          <a:off x="457199" y="1307564"/>
          <a:ext cx="82280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/>
                <a:gridCol w="4114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Horn</a:t>
                      </a:r>
                      <a:r>
                        <a:rPr lang="en-US" baseline="0" dirty="0" smtClean="0"/>
                        <a:t> Rules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transitiveProperty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	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	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P(Y,Z)  P(X,Z)</a:t>
                      </a:r>
                      <a:endParaRPr lang="en-GB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inverseProperty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(P,Q)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P(Y,X)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Q(Y,X)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functionalProperty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  </a:t>
                      </a:r>
                      <a:r>
                        <a:rPr lang="en-US" sz="1800" dirty="0" smtClean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minCardinality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Cannot</a:t>
                      </a:r>
                      <a:r>
                        <a:rPr lang="en-US" baseline="0" dirty="0" smtClean="0"/>
                        <a:t> be translated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MaxCardinality</a:t>
                      </a:r>
                      <a:r>
                        <a:rPr lang="en-US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1</a:t>
                      </a:r>
                      <a:r>
                        <a:rPr lang="en-US" baseline="0" dirty="0" smtClean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 C</a:t>
                      </a:r>
                      <a:endParaRPr lang="en-US" sz="1800" dirty="0" smtClean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P(X,Z),</a:t>
                      </a:r>
                      <a:r>
                        <a:rPr lang="en-US" sz="1800" baseline="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C(X), C(Y) </a:t>
                      </a: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</a:t>
                      </a:r>
                      <a:r>
                        <a:rPr lang="en-US" sz="1800" dirty="0" smtClean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for OWL RL (</a:t>
            </a:r>
            <a:r>
              <a:rPr lang="en-US">
                <a:latin typeface="cmsy10" charset="0"/>
              </a:rPr>
              <a:t>DLP</a:t>
            </a:r>
            <a:r>
              <a:rPr lang="en-US"/>
              <a:t>)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 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		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1446917" name="Picture 5" descr="rl-ru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555750"/>
            <a:ext cx="78232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6918" name="Rectangle 6"/>
          <p:cNvSpPr>
            <a:spLocks noChangeArrowheads="1"/>
          </p:cNvSpPr>
          <p:nvPr/>
        </p:nvSpPr>
        <p:spPr bwMode="auto">
          <a:xfrm>
            <a:off x="798513" y="1581150"/>
            <a:ext cx="7775575" cy="503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 smtClean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r>
              <a:rPr lang="en-US" sz="2400" dirty="0" smtClean="0">
                <a:latin typeface="Arial" charset="0"/>
              </a:rPr>
              <a:t>There </a:t>
            </a:r>
            <a:r>
              <a:rPr lang="en-US" sz="2400" dirty="0">
                <a:latin typeface="Arial" charset="0"/>
              </a:rPr>
              <a:t>are </a:t>
            </a:r>
            <a:r>
              <a:rPr lang="en-US" sz="2400" b="1" dirty="0">
                <a:solidFill>
                  <a:srgbClr val="0033CC"/>
                </a:solidFill>
                <a:latin typeface="Arial" charset="0"/>
              </a:rPr>
              <a:t>many</a:t>
            </a:r>
            <a:r>
              <a:rPr lang="en-US" sz="2400" dirty="0">
                <a:latin typeface="Arial" charset="0"/>
              </a:rPr>
              <a:t> rules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dirty="0">
                <a:latin typeface="Arial" charset="0"/>
              </a:rPr>
              <a:t>This is only one of 9 tables, most of which are </a:t>
            </a:r>
            <a:r>
              <a:rPr lang="en-US" sz="2000" i="1" dirty="0">
                <a:latin typeface="Arial" charset="0"/>
              </a:rPr>
              <a:t>much</a:t>
            </a:r>
            <a:r>
              <a:rPr lang="en-US" sz="2000" dirty="0">
                <a:latin typeface="Arial" charset="0"/>
              </a:rPr>
              <a:t> larger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  <p:sp>
        <p:nvSpPr>
          <p:cNvPr id="2" name="Rectangle 1"/>
          <p:cNvSpPr/>
          <p:nvPr/>
        </p:nvSpPr>
        <p:spPr>
          <a:xfrm>
            <a:off x="540637" y="6216848"/>
            <a:ext cx="7787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/>
                <a:cs typeface="Arial"/>
              </a:rPr>
              <a:t>http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://www.w3.org/TR/owl2-</a:t>
            </a:r>
            <a:r>
              <a:rPr lang="en-US" sz="1400" dirty="0" smtClean="0">
                <a:solidFill>
                  <a:srgbClr val="0000FF"/>
                </a:solidFill>
                <a:latin typeface="Arial"/>
                <a:cs typeface="Arial"/>
              </a:rPr>
              <a:t>profiles#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Reasoning_in_OWL_2_RL_and_RDF_Graphs_using_Rules</a:t>
            </a:r>
          </a:p>
        </p:txBody>
      </p:sp>
    </p:spTree>
    <p:extLst>
      <p:ext uri="{BB962C8B-B14F-4D97-AF65-F5344CB8AC3E}">
        <p14:creationId xmlns:p14="http://schemas.microsoft.com/office/powerpoint/2010/main" val="112009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Profiles: </a:t>
            </a:r>
            <a:br>
              <a:rPr lang="en-US" dirty="0"/>
            </a:br>
            <a:r>
              <a:rPr lang="en-US" dirty="0"/>
              <a:t>Comparison of </a:t>
            </a:r>
            <a:r>
              <a:rPr lang="en-US" dirty="0" smtClean="0"/>
              <a:t>Core Constructs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40163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OWL RL and QL allow inverse properties, EL doesn't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x: supported construct</a:t>
            </a:r>
          </a:p>
          <a:p>
            <a:r>
              <a:rPr lang="en-US" sz="2400" dirty="0" smtClean="0"/>
              <a:t>(x): could be supported without increasing complexity</a:t>
            </a:r>
          </a:p>
          <a:p>
            <a:r>
              <a:rPr lang="en-US" sz="2400" dirty="0" smtClean="0"/>
              <a:t>Axioms of form: CL ⊑ CR  </a:t>
            </a:r>
            <a:r>
              <a:rPr lang="en-US" sz="1800" dirty="0" smtClean="0"/>
              <a:t>(and also                                                                             )</a:t>
            </a:r>
            <a:endParaRPr lang="en-US" sz="18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0" y="3514421"/>
            <a:ext cx="8847350" cy="2870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2198" y="6481173"/>
            <a:ext cx="625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4F81BD"/>
                </a:solidFill>
                <a:latin typeface="+mn-lt"/>
              </a:rPr>
              <a:t>[See Markus </a:t>
            </a:r>
            <a:r>
              <a:rPr lang="en-US" sz="1800" dirty="0" err="1" smtClean="0">
                <a:solidFill>
                  <a:srgbClr val="4F81BD"/>
                </a:solidFill>
                <a:latin typeface="+mn-lt"/>
              </a:rPr>
              <a:t>Krötzsch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: http://</a:t>
            </a:r>
            <a:r>
              <a:rPr lang="en-US" sz="1800" dirty="0" err="1">
                <a:solidFill>
                  <a:srgbClr val="4F81BD"/>
                </a:solidFill>
                <a:latin typeface="+mn-lt"/>
              </a:rPr>
              <a:t>korrekt.org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/page/OWL_2_Profiles ] </a:t>
            </a:r>
            <a:endParaRPr lang="en-US" sz="1800" dirty="0" smtClean="0">
              <a:solidFill>
                <a:srgbClr val="4F81BD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52"/>
          <a:stretch/>
        </p:blipFill>
        <p:spPr>
          <a:xfrm>
            <a:off x="4853840" y="3031153"/>
            <a:ext cx="3934685" cy="2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OWL2 Profiles</a:t>
            </a:r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QL</a:t>
            </a:r>
            <a:r>
              <a:rPr lang="en-US" sz="2800" dirty="0" smtClean="0"/>
              <a:t>: very fast (AC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) query answering using RDBMs (SQL)</a:t>
            </a:r>
          </a:p>
          <a:p>
            <a:pPr lvl="1"/>
            <a:r>
              <a:rPr lang="en-US" sz="2400" dirty="0" smtClean="0"/>
              <a:t>Useful for large datasets (stored in RDBs)</a:t>
            </a:r>
          </a:p>
          <a:p>
            <a:r>
              <a:rPr lang="en-US" sz="2800" b="1" dirty="0" smtClean="0">
                <a:solidFill>
                  <a:srgbClr val="313796"/>
                </a:solidFill>
              </a:rPr>
              <a:t>EL</a:t>
            </a:r>
            <a:r>
              <a:rPr lang="en-US" sz="2800" dirty="0"/>
              <a:t>: </a:t>
            </a:r>
            <a:r>
              <a:rPr lang="en-US" sz="2800" dirty="0" smtClean="0"/>
              <a:t>fast (P) </a:t>
            </a:r>
            <a:r>
              <a:rPr lang="en-US" sz="2800" dirty="0"/>
              <a:t>reasoning for schema and data</a:t>
            </a:r>
          </a:p>
          <a:p>
            <a:pPr lvl="1"/>
            <a:r>
              <a:rPr lang="en-US" sz="2400" dirty="0"/>
              <a:t>Useful for ontologies with large conceptual </a:t>
            </a:r>
            <a:r>
              <a:rPr lang="en-US" sz="2400" dirty="0" smtClean="0"/>
              <a:t>part</a:t>
            </a:r>
          </a:p>
          <a:p>
            <a:pPr lvl="1"/>
            <a:r>
              <a:rPr lang="en-US" sz="2400" dirty="0" smtClean="0"/>
              <a:t>Ex: biomedical ontologies, O(10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) concepts</a:t>
            </a:r>
            <a:endParaRPr lang="en-US" sz="2400" dirty="0"/>
          </a:p>
          <a:p>
            <a:r>
              <a:rPr lang="en-US" sz="2800" b="1" dirty="0" smtClean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</a:t>
            </a: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) </a:t>
            </a:r>
            <a:r>
              <a:rPr lang="en-US" sz="2800" dirty="0"/>
              <a:t>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 smtClean="0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 smtClean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905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dirty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53374</TotalTime>
  <Words>2924</Words>
  <Application>Microsoft Macintosh PowerPoint</Application>
  <PresentationFormat>Overhead</PresentationFormat>
  <Paragraphs>470</Paragraphs>
  <Slides>99</Slides>
  <Notes>33</Notes>
  <HiddenSlides>32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Adjacency</vt:lpstr>
      <vt:lpstr>Oxford</vt:lpstr>
      <vt:lpstr>OWL 2 Profiles:  QL, EL, RL Ontology-based  Data Integration</vt:lpstr>
      <vt:lpstr>OWL2 DL: SROIQ(D)</vt:lpstr>
      <vt:lpstr>OWL2 Description Logic</vt:lpstr>
      <vt:lpstr>OWL2 Description Logic</vt:lpstr>
      <vt:lpstr>OWL2 Profiles</vt:lpstr>
      <vt:lpstr>Complexity of Query Evaluation</vt:lpstr>
      <vt:lpstr>Query Answering in Ontologies </vt:lpstr>
      <vt:lpstr>Encoding UML diagrams in  Description Logics</vt:lpstr>
      <vt:lpstr>OWL2 QL</vt:lpstr>
      <vt:lpstr>OWL2 QL: Expressivity vs Complexity</vt:lpstr>
      <vt:lpstr>DL-Lite </vt:lpstr>
      <vt:lpstr>Basic features of DL-LiteA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Encoding UML diagrams in  Description Logics</vt:lpstr>
      <vt:lpstr>Conjunctive Query Answering in DL-Lite</vt:lpstr>
      <vt:lpstr>Ontology Satisfiability</vt:lpstr>
      <vt:lpstr>Computing the closure of Negative Inclusions (NIs)</vt:lpstr>
      <vt:lpstr>PowerPoint Presentation</vt:lpstr>
      <vt:lpstr>PowerPoint Presentation</vt:lpstr>
      <vt:lpstr>PowerPoint Presentation</vt:lpstr>
      <vt:lpstr>Ontology Satisfiability</vt:lpstr>
      <vt:lpstr>PowerPoint Presentation</vt:lpstr>
      <vt:lpstr>Query Answering</vt:lpstr>
      <vt:lpstr>PowerPoint Presentation</vt:lpstr>
      <vt:lpstr>Query Rewriting</vt:lpstr>
      <vt:lpstr>“Perfect” Reformulation</vt:lpstr>
      <vt:lpstr>PerfectRef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reformulation example</vt:lpstr>
      <vt:lpstr>PowerPoint Presentation</vt:lpstr>
      <vt:lpstr>PowerPoint Presentation</vt:lpstr>
      <vt:lpstr>Query Rewriting</vt:lpstr>
      <vt:lpstr>Query Rewriting Technique</vt:lpstr>
      <vt:lpstr>Query Rewriting Technique</vt:lpstr>
      <vt:lpstr>Query Rewriting Technique</vt:lpstr>
      <vt:lpstr>Query Rewriting Technique</vt:lpstr>
      <vt:lpstr>Query Rewriting Technique 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Accessing Data Through Ontologies</vt:lpstr>
      <vt:lpstr>PowerPoint Presentation</vt:lpstr>
      <vt:lpstr>Complexity for extensions of DL-LiteA, id</vt:lpstr>
      <vt:lpstr>OWL2 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EL++: Syntax and Semantics </vt:lpstr>
      <vt:lpstr>REQUIEM</vt:lpstr>
      <vt:lpstr>PowerPoint Presentation</vt:lpstr>
      <vt:lpstr>Translation to Horn Clauses </vt:lpstr>
      <vt:lpstr>REQUIEM: Resolution-based query rewriting</vt:lpstr>
      <vt:lpstr>REQUIEM: Example Rewriting</vt:lpstr>
      <vt:lpstr>Requiem Example (cont)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OWL2 RL</vt:lpstr>
      <vt:lpstr>PowerPoint Presentation</vt:lpstr>
      <vt:lpstr>PowerPoint Presentation</vt:lpstr>
      <vt:lpstr>OWL2 RL</vt:lpstr>
      <vt:lpstr>RDFS and Horn Logic</vt:lpstr>
      <vt:lpstr>OWL2 in Horn Logic (1)</vt:lpstr>
      <vt:lpstr>OWL2 in Horn Logic (2)</vt:lpstr>
      <vt:lpstr>Rules for OWL RL (DLP)</vt:lpstr>
      <vt:lpstr>OWL2 Profiles:  Comparison of Core Constructs</vt:lpstr>
      <vt:lpstr>OWL2 Profiles</vt:lpstr>
    </vt:vector>
  </TitlesOfParts>
  <Company>Information Sciences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Jose-Luis Ambite</cp:lastModifiedBy>
  <cp:revision>1736</cp:revision>
  <cp:lastPrinted>1998-11-17T18:56:32Z</cp:lastPrinted>
  <dcterms:created xsi:type="dcterms:W3CDTF">2010-01-11T19:28:08Z</dcterms:created>
  <dcterms:modified xsi:type="dcterms:W3CDTF">2015-04-21T00:52:58Z</dcterms:modified>
</cp:coreProperties>
</file>